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1" r:id="rId3"/>
    <p:sldId id="257" r:id="rId4"/>
    <p:sldId id="262" r:id="rId5"/>
    <p:sldId id="263" r:id="rId6"/>
    <p:sldId id="258" r:id="rId7"/>
    <p:sldId id="264" r:id="rId8"/>
    <p:sldId id="266" r:id="rId9"/>
    <p:sldId id="267" r:id="rId10"/>
    <p:sldId id="268" r:id="rId11"/>
    <p:sldId id="269" r:id="rId12"/>
    <p:sldId id="270" r:id="rId13"/>
    <p:sldId id="271" r:id="rId14"/>
    <p:sldId id="272" r:id="rId15"/>
    <p:sldId id="273" r:id="rId1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D8C"/>
    <a:srgbClr val="383F82"/>
    <a:srgbClr val="008EA1"/>
    <a:srgbClr val="FFDE34"/>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10445-1312-422C-B19F-78398F28903A}" v="2" dt="2023-03-07T08:43:37.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73305" autoAdjust="0"/>
  </p:normalViewPr>
  <p:slideViewPr>
    <p:cSldViewPr snapToGrid="0">
      <p:cViewPr varScale="1">
        <p:scale>
          <a:sx n="74" d="100"/>
          <a:sy n="74" d="100"/>
        </p:scale>
        <p:origin x="7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ek Touma" userId="24806381-aef4-4bec-a71f-658e3e0c30ec" providerId="ADAL" clId="{BF410445-1312-422C-B19F-78398F28903A}"/>
    <pc:docChg chg="custSel modSld">
      <pc:chgData name="Tarek Touma" userId="24806381-aef4-4bec-a71f-658e3e0c30ec" providerId="ADAL" clId="{BF410445-1312-422C-B19F-78398F28903A}" dt="2023-03-07T08:43:47.709" v="56" actId="1038"/>
      <pc:docMkLst>
        <pc:docMk/>
      </pc:docMkLst>
      <pc:sldChg chg="addSp delSp modSp mod">
        <pc:chgData name="Tarek Touma" userId="24806381-aef4-4bec-a71f-658e3e0c30ec" providerId="ADAL" clId="{BF410445-1312-422C-B19F-78398F28903A}" dt="2023-03-07T08:43:47.709" v="56" actId="1038"/>
        <pc:sldMkLst>
          <pc:docMk/>
          <pc:sldMk cId="871610716" sldId="257"/>
        </pc:sldMkLst>
        <pc:grpChg chg="del">
          <ac:chgData name="Tarek Touma" userId="24806381-aef4-4bec-a71f-658e3e0c30ec" providerId="ADAL" clId="{BF410445-1312-422C-B19F-78398F28903A}" dt="2023-03-07T08:42:42.149" v="0" actId="165"/>
          <ac:grpSpMkLst>
            <pc:docMk/>
            <pc:sldMk cId="871610716" sldId="257"/>
            <ac:grpSpMk id="2" creationId="{E6E65213-8F5C-A33E-6098-2362FA5C11F2}"/>
          </ac:grpSpMkLst>
        </pc:grpChg>
        <pc:grpChg chg="add mod">
          <ac:chgData name="Tarek Touma" userId="24806381-aef4-4bec-a71f-658e3e0c30ec" providerId="ADAL" clId="{BF410445-1312-422C-B19F-78398F28903A}" dt="2023-03-07T08:43:47.709" v="56" actId="1038"/>
          <ac:grpSpMkLst>
            <pc:docMk/>
            <pc:sldMk cId="871610716" sldId="257"/>
            <ac:grpSpMk id="23" creationId="{BE640438-A1E5-FBA9-FD2B-0BE1E4758442}"/>
          </ac:grpSpMkLst>
        </pc:grpChg>
        <pc:picChg chg="del mod topLvl">
          <ac:chgData name="Tarek Touma" userId="24806381-aef4-4bec-a71f-658e3e0c30ec" providerId="ADAL" clId="{BF410445-1312-422C-B19F-78398F28903A}" dt="2023-03-07T08:43:27.783" v="7" actId="478"/>
          <ac:picMkLst>
            <pc:docMk/>
            <pc:sldMk cId="871610716" sldId="257"/>
            <ac:picMk id="3" creationId="{604D3386-CC5B-A2E1-959B-B15910CD1194}"/>
          </ac:picMkLst>
        </pc:picChg>
        <pc:picChg chg="del mod topLvl">
          <ac:chgData name="Tarek Touma" userId="24806381-aef4-4bec-a71f-658e3e0c30ec" providerId="ADAL" clId="{BF410445-1312-422C-B19F-78398F28903A}" dt="2023-03-07T08:43:32.317" v="13" actId="478"/>
          <ac:picMkLst>
            <pc:docMk/>
            <pc:sldMk cId="871610716" sldId="257"/>
            <ac:picMk id="4" creationId="{EC4167D1-36BE-6EA0-7442-2DE4F5D56402}"/>
          </ac:picMkLst>
        </pc:picChg>
        <pc:picChg chg="del mod topLvl">
          <ac:chgData name="Tarek Touma" userId="24806381-aef4-4bec-a71f-658e3e0c30ec" providerId="ADAL" clId="{BF410445-1312-422C-B19F-78398F28903A}" dt="2023-03-07T08:43:35.679" v="17" actId="478"/>
          <ac:picMkLst>
            <pc:docMk/>
            <pc:sldMk cId="871610716" sldId="257"/>
            <ac:picMk id="5" creationId="{49FC3779-1FA6-196C-950B-458B77D2DD3F}"/>
          </ac:picMkLst>
        </pc:picChg>
        <pc:picChg chg="del mod topLvl">
          <ac:chgData name="Tarek Touma" userId="24806381-aef4-4bec-a71f-658e3e0c30ec" providerId="ADAL" clId="{BF410445-1312-422C-B19F-78398F28903A}" dt="2023-03-07T08:43:33.074" v="14" actId="478"/>
          <ac:picMkLst>
            <pc:docMk/>
            <pc:sldMk cId="871610716" sldId="257"/>
            <ac:picMk id="8" creationId="{6839B776-5606-6265-CBEE-9850430C5C75}"/>
          </ac:picMkLst>
        </pc:picChg>
        <pc:picChg chg="del mod topLvl">
          <ac:chgData name="Tarek Touma" userId="24806381-aef4-4bec-a71f-658e3e0c30ec" providerId="ADAL" clId="{BF410445-1312-422C-B19F-78398F28903A}" dt="2023-03-07T08:43:36.331" v="18" actId="478"/>
          <ac:picMkLst>
            <pc:docMk/>
            <pc:sldMk cId="871610716" sldId="257"/>
            <ac:picMk id="9" creationId="{F272D16A-504D-3689-E43B-B51110FE9B3E}"/>
          </ac:picMkLst>
        </pc:picChg>
        <pc:picChg chg="del mod topLvl">
          <ac:chgData name="Tarek Touma" userId="24806381-aef4-4bec-a71f-658e3e0c30ec" providerId="ADAL" clId="{BF410445-1312-422C-B19F-78398F28903A}" dt="2023-03-07T08:43:28.744" v="8" actId="478"/>
          <ac:picMkLst>
            <pc:docMk/>
            <pc:sldMk cId="871610716" sldId="257"/>
            <ac:picMk id="10" creationId="{8036A152-971A-AA83-637C-53019502A8B7}"/>
          </ac:picMkLst>
        </pc:picChg>
        <pc:picChg chg="del mod topLvl">
          <ac:chgData name="Tarek Touma" userId="24806381-aef4-4bec-a71f-658e3e0c30ec" providerId="ADAL" clId="{BF410445-1312-422C-B19F-78398F28903A}" dt="2023-03-07T08:43:27.078" v="6" actId="478"/>
          <ac:picMkLst>
            <pc:docMk/>
            <pc:sldMk cId="871610716" sldId="257"/>
            <ac:picMk id="11" creationId="{BB0FF4B1-2F13-3F34-B186-54125D2E1936}"/>
          </ac:picMkLst>
        </pc:picChg>
        <pc:picChg chg="del mod topLvl">
          <ac:chgData name="Tarek Touma" userId="24806381-aef4-4bec-a71f-658e3e0c30ec" providerId="ADAL" clId="{BF410445-1312-422C-B19F-78398F28903A}" dt="2023-03-07T08:43:30.877" v="11" actId="478"/>
          <ac:picMkLst>
            <pc:docMk/>
            <pc:sldMk cId="871610716" sldId="257"/>
            <ac:picMk id="12" creationId="{542F1D20-09B4-E044-CE2A-63D3E3B0D2E2}"/>
          </ac:picMkLst>
        </pc:picChg>
        <pc:picChg chg="del mod topLvl">
          <ac:chgData name="Tarek Touma" userId="24806381-aef4-4bec-a71f-658e3e0c30ec" providerId="ADAL" clId="{BF410445-1312-422C-B19F-78398F28903A}" dt="2023-03-07T08:42:45.659" v="1" actId="478"/>
          <ac:picMkLst>
            <pc:docMk/>
            <pc:sldMk cId="871610716" sldId="257"/>
            <ac:picMk id="13" creationId="{711B0E42-A9BC-9183-3B67-233329DC51D6}"/>
          </ac:picMkLst>
        </pc:picChg>
        <pc:picChg chg="del mod topLvl">
          <ac:chgData name="Tarek Touma" userId="24806381-aef4-4bec-a71f-658e3e0c30ec" providerId="ADAL" clId="{BF410445-1312-422C-B19F-78398F28903A}" dt="2023-03-07T08:43:30.218" v="10" actId="478"/>
          <ac:picMkLst>
            <pc:docMk/>
            <pc:sldMk cId="871610716" sldId="257"/>
            <ac:picMk id="14" creationId="{6A8E3621-9775-B524-7D18-D0A93F7D2C87}"/>
          </ac:picMkLst>
        </pc:picChg>
        <pc:picChg chg="del mod topLvl">
          <ac:chgData name="Tarek Touma" userId="24806381-aef4-4bec-a71f-658e3e0c30ec" providerId="ADAL" clId="{BF410445-1312-422C-B19F-78398F28903A}" dt="2023-03-07T08:43:29.592" v="9" actId="478"/>
          <ac:picMkLst>
            <pc:docMk/>
            <pc:sldMk cId="871610716" sldId="257"/>
            <ac:picMk id="15" creationId="{A335EE39-8BEB-78C3-985E-2D9A17C8CE24}"/>
          </ac:picMkLst>
        </pc:picChg>
        <pc:picChg chg="del mod topLvl">
          <ac:chgData name="Tarek Touma" userId="24806381-aef4-4bec-a71f-658e3e0c30ec" providerId="ADAL" clId="{BF410445-1312-422C-B19F-78398F28903A}" dt="2023-03-07T08:43:33.823" v="15" actId="478"/>
          <ac:picMkLst>
            <pc:docMk/>
            <pc:sldMk cId="871610716" sldId="257"/>
            <ac:picMk id="16" creationId="{9899EFFC-DFEC-7D53-FF30-2044070ADA56}"/>
          </ac:picMkLst>
        </pc:picChg>
        <pc:picChg chg="del mod topLvl">
          <ac:chgData name="Tarek Touma" userId="24806381-aef4-4bec-a71f-658e3e0c30ec" providerId="ADAL" clId="{BF410445-1312-422C-B19F-78398F28903A}" dt="2023-03-07T08:43:21.673" v="2" actId="478"/>
          <ac:picMkLst>
            <pc:docMk/>
            <pc:sldMk cId="871610716" sldId="257"/>
            <ac:picMk id="17" creationId="{340F6BCC-BE96-E928-A1F4-D09FD5B50C1E}"/>
          </ac:picMkLst>
        </pc:picChg>
        <pc:picChg chg="del mod topLvl">
          <ac:chgData name="Tarek Touma" userId="24806381-aef4-4bec-a71f-658e3e0c30ec" providerId="ADAL" clId="{BF410445-1312-422C-B19F-78398F28903A}" dt="2023-03-07T08:43:25.580" v="4" actId="478"/>
          <ac:picMkLst>
            <pc:docMk/>
            <pc:sldMk cId="871610716" sldId="257"/>
            <ac:picMk id="18" creationId="{D6570D5B-4140-18B5-EC4C-E8862EA7083C}"/>
          </ac:picMkLst>
        </pc:picChg>
        <pc:picChg chg="del mod topLvl">
          <ac:chgData name="Tarek Touma" userId="24806381-aef4-4bec-a71f-658e3e0c30ec" providerId="ADAL" clId="{BF410445-1312-422C-B19F-78398F28903A}" dt="2023-03-07T08:43:22.546" v="3" actId="478"/>
          <ac:picMkLst>
            <pc:docMk/>
            <pc:sldMk cId="871610716" sldId="257"/>
            <ac:picMk id="19" creationId="{E21C8D8D-843C-2A1A-7D3A-541C17E69A58}"/>
          </ac:picMkLst>
        </pc:picChg>
        <pc:picChg chg="del mod topLvl">
          <ac:chgData name="Tarek Touma" userId="24806381-aef4-4bec-a71f-658e3e0c30ec" providerId="ADAL" clId="{BF410445-1312-422C-B19F-78398F28903A}" dt="2023-03-07T08:43:26.360" v="5" actId="478"/>
          <ac:picMkLst>
            <pc:docMk/>
            <pc:sldMk cId="871610716" sldId="257"/>
            <ac:picMk id="20" creationId="{E9A201AC-C8E5-3481-DE0D-E95D86DFB44E}"/>
          </ac:picMkLst>
        </pc:picChg>
        <pc:picChg chg="del mod topLvl">
          <ac:chgData name="Tarek Touma" userId="24806381-aef4-4bec-a71f-658e3e0c30ec" providerId="ADAL" clId="{BF410445-1312-422C-B19F-78398F28903A}" dt="2023-03-07T08:43:34.587" v="16" actId="478"/>
          <ac:picMkLst>
            <pc:docMk/>
            <pc:sldMk cId="871610716" sldId="257"/>
            <ac:picMk id="21" creationId="{07D0B5F7-096D-5B44-3E0A-5796F0630139}"/>
          </ac:picMkLst>
        </pc:picChg>
        <pc:picChg chg="del mod topLvl">
          <ac:chgData name="Tarek Touma" userId="24806381-aef4-4bec-a71f-658e3e0c30ec" providerId="ADAL" clId="{BF410445-1312-422C-B19F-78398F28903A}" dt="2023-03-07T08:43:31.572" v="12" actId="478"/>
          <ac:picMkLst>
            <pc:docMk/>
            <pc:sldMk cId="871610716" sldId="257"/>
            <ac:picMk id="22" creationId="{27CF336A-9170-3413-4815-48D2031B8276}"/>
          </ac:picMkLst>
        </pc:picChg>
        <pc:picChg chg="mod">
          <ac:chgData name="Tarek Touma" userId="24806381-aef4-4bec-a71f-658e3e0c30ec" providerId="ADAL" clId="{BF410445-1312-422C-B19F-78398F28903A}" dt="2023-03-07T08:43:37.476" v="19"/>
          <ac:picMkLst>
            <pc:docMk/>
            <pc:sldMk cId="871610716" sldId="257"/>
            <ac:picMk id="24" creationId="{B9EE1CF3-614F-8003-35D0-D5B37DA5F51F}"/>
          </ac:picMkLst>
        </pc:picChg>
        <pc:picChg chg="mod">
          <ac:chgData name="Tarek Touma" userId="24806381-aef4-4bec-a71f-658e3e0c30ec" providerId="ADAL" clId="{BF410445-1312-422C-B19F-78398F28903A}" dt="2023-03-07T08:43:37.476" v="19"/>
          <ac:picMkLst>
            <pc:docMk/>
            <pc:sldMk cId="871610716" sldId="257"/>
            <ac:picMk id="25" creationId="{82848007-8D08-96AF-9226-3A54FF0E89C6}"/>
          </ac:picMkLst>
        </pc:picChg>
        <pc:picChg chg="mod">
          <ac:chgData name="Tarek Touma" userId="24806381-aef4-4bec-a71f-658e3e0c30ec" providerId="ADAL" clId="{BF410445-1312-422C-B19F-78398F28903A}" dt="2023-03-07T08:43:37.476" v="19"/>
          <ac:picMkLst>
            <pc:docMk/>
            <pc:sldMk cId="871610716" sldId="257"/>
            <ac:picMk id="26" creationId="{54EA038A-59D3-EE72-2440-0204DF5EE15E}"/>
          </ac:picMkLst>
        </pc:picChg>
        <pc:picChg chg="mod">
          <ac:chgData name="Tarek Touma" userId="24806381-aef4-4bec-a71f-658e3e0c30ec" providerId="ADAL" clId="{BF410445-1312-422C-B19F-78398F28903A}" dt="2023-03-07T08:43:37.476" v="19"/>
          <ac:picMkLst>
            <pc:docMk/>
            <pc:sldMk cId="871610716" sldId="257"/>
            <ac:picMk id="27" creationId="{6ED64F52-A150-69AA-860D-3C4E940571DF}"/>
          </ac:picMkLst>
        </pc:picChg>
        <pc:picChg chg="mod">
          <ac:chgData name="Tarek Touma" userId="24806381-aef4-4bec-a71f-658e3e0c30ec" providerId="ADAL" clId="{BF410445-1312-422C-B19F-78398F28903A}" dt="2023-03-07T08:43:37.476" v="19"/>
          <ac:picMkLst>
            <pc:docMk/>
            <pc:sldMk cId="871610716" sldId="257"/>
            <ac:picMk id="28" creationId="{AD0614F5-971F-E0D9-EB05-8CA3A18619FD}"/>
          </ac:picMkLst>
        </pc:picChg>
        <pc:picChg chg="mod">
          <ac:chgData name="Tarek Touma" userId="24806381-aef4-4bec-a71f-658e3e0c30ec" providerId="ADAL" clId="{BF410445-1312-422C-B19F-78398F28903A}" dt="2023-03-07T08:43:37.476" v="19"/>
          <ac:picMkLst>
            <pc:docMk/>
            <pc:sldMk cId="871610716" sldId="257"/>
            <ac:picMk id="29" creationId="{D13A4CD7-2AC9-1D1B-2406-E53F30AB2CAA}"/>
          </ac:picMkLst>
        </pc:picChg>
        <pc:picChg chg="mod">
          <ac:chgData name="Tarek Touma" userId="24806381-aef4-4bec-a71f-658e3e0c30ec" providerId="ADAL" clId="{BF410445-1312-422C-B19F-78398F28903A}" dt="2023-03-07T08:43:37.476" v="19"/>
          <ac:picMkLst>
            <pc:docMk/>
            <pc:sldMk cId="871610716" sldId="257"/>
            <ac:picMk id="30" creationId="{40A7282F-0B1E-3819-5F04-19296B8B74D7}"/>
          </ac:picMkLst>
        </pc:picChg>
        <pc:picChg chg="mod">
          <ac:chgData name="Tarek Touma" userId="24806381-aef4-4bec-a71f-658e3e0c30ec" providerId="ADAL" clId="{BF410445-1312-422C-B19F-78398F28903A}" dt="2023-03-07T08:43:37.476" v="19"/>
          <ac:picMkLst>
            <pc:docMk/>
            <pc:sldMk cId="871610716" sldId="257"/>
            <ac:picMk id="31" creationId="{FEBF5E9C-BD39-4D43-853C-BF56CED376FD}"/>
          </ac:picMkLst>
        </pc:picChg>
        <pc:picChg chg="mod">
          <ac:chgData name="Tarek Touma" userId="24806381-aef4-4bec-a71f-658e3e0c30ec" providerId="ADAL" clId="{BF410445-1312-422C-B19F-78398F28903A}" dt="2023-03-07T08:43:37.476" v="19"/>
          <ac:picMkLst>
            <pc:docMk/>
            <pc:sldMk cId="871610716" sldId="257"/>
            <ac:picMk id="32" creationId="{A26145F4-4653-BC49-6573-2A945FD0EA69}"/>
          </ac:picMkLst>
        </pc:picChg>
        <pc:picChg chg="mod">
          <ac:chgData name="Tarek Touma" userId="24806381-aef4-4bec-a71f-658e3e0c30ec" providerId="ADAL" clId="{BF410445-1312-422C-B19F-78398F28903A}" dt="2023-03-07T08:43:37.476" v="19"/>
          <ac:picMkLst>
            <pc:docMk/>
            <pc:sldMk cId="871610716" sldId="257"/>
            <ac:picMk id="33" creationId="{B54D4FF8-CB06-10E7-087A-27A9CCC2791B}"/>
          </ac:picMkLst>
        </pc:picChg>
        <pc:picChg chg="mod">
          <ac:chgData name="Tarek Touma" userId="24806381-aef4-4bec-a71f-658e3e0c30ec" providerId="ADAL" clId="{BF410445-1312-422C-B19F-78398F28903A}" dt="2023-03-07T08:43:37.476" v="19"/>
          <ac:picMkLst>
            <pc:docMk/>
            <pc:sldMk cId="871610716" sldId="257"/>
            <ac:picMk id="34" creationId="{698063FF-6B44-305A-B1EB-8364C4037728}"/>
          </ac:picMkLst>
        </pc:picChg>
        <pc:picChg chg="mod">
          <ac:chgData name="Tarek Touma" userId="24806381-aef4-4bec-a71f-658e3e0c30ec" providerId="ADAL" clId="{BF410445-1312-422C-B19F-78398F28903A}" dt="2023-03-07T08:43:37.476" v="19"/>
          <ac:picMkLst>
            <pc:docMk/>
            <pc:sldMk cId="871610716" sldId="257"/>
            <ac:picMk id="35" creationId="{86642444-7108-B3DB-AD01-056842138893}"/>
          </ac:picMkLst>
        </pc:picChg>
        <pc:picChg chg="mod">
          <ac:chgData name="Tarek Touma" userId="24806381-aef4-4bec-a71f-658e3e0c30ec" providerId="ADAL" clId="{BF410445-1312-422C-B19F-78398F28903A}" dt="2023-03-07T08:43:37.476" v="19"/>
          <ac:picMkLst>
            <pc:docMk/>
            <pc:sldMk cId="871610716" sldId="257"/>
            <ac:picMk id="36" creationId="{03CC245B-463C-9997-77D6-F9AC46DC78CA}"/>
          </ac:picMkLst>
        </pc:picChg>
        <pc:picChg chg="mod">
          <ac:chgData name="Tarek Touma" userId="24806381-aef4-4bec-a71f-658e3e0c30ec" providerId="ADAL" clId="{BF410445-1312-422C-B19F-78398F28903A}" dt="2023-03-07T08:43:37.476" v="19"/>
          <ac:picMkLst>
            <pc:docMk/>
            <pc:sldMk cId="871610716" sldId="257"/>
            <ac:picMk id="37" creationId="{E1702246-8A84-634C-3852-07C92D3E8540}"/>
          </ac:picMkLst>
        </pc:picChg>
        <pc:picChg chg="mod">
          <ac:chgData name="Tarek Touma" userId="24806381-aef4-4bec-a71f-658e3e0c30ec" providerId="ADAL" clId="{BF410445-1312-422C-B19F-78398F28903A}" dt="2023-03-07T08:43:37.476" v="19"/>
          <ac:picMkLst>
            <pc:docMk/>
            <pc:sldMk cId="871610716" sldId="257"/>
            <ac:picMk id="38" creationId="{45768570-AE1B-A113-DBD4-57CD91A748D7}"/>
          </ac:picMkLst>
        </pc:picChg>
        <pc:picChg chg="mod">
          <ac:chgData name="Tarek Touma" userId="24806381-aef4-4bec-a71f-658e3e0c30ec" providerId="ADAL" clId="{BF410445-1312-422C-B19F-78398F28903A}" dt="2023-03-07T08:43:37.476" v="19"/>
          <ac:picMkLst>
            <pc:docMk/>
            <pc:sldMk cId="871610716" sldId="257"/>
            <ac:picMk id="39" creationId="{C2646535-DF4F-C4B5-3457-C3472A8F487A}"/>
          </ac:picMkLst>
        </pc:picChg>
        <pc:picChg chg="mod">
          <ac:chgData name="Tarek Touma" userId="24806381-aef4-4bec-a71f-658e3e0c30ec" providerId="ADAL" clId="{BF410445-1312-422C-B19F-78398F28903A}" dt="2023-03-07T08:43:37.476" v="19"/>
          <ac:picMkLst>
            <pc:docMk/>
            <pc:sldMk cId="871610716" sldId="257"/>
            <ac:picMk id="40" creationId="{5664D763-5A97-F9AC-F11F-737BB745A3C0}"/>
          </ac:picMkLst>
        </pc:picChg>
        <pc:picChg chg="mod">
          <ac:chgData name="Tarek Touma" userId="24806381-aef4-4bec-a71f-658e3e0c30ec" providerId="ADAL" clId="{BF410445-1312-422C-B19F-78398F28903A}" dt="2023-03-07T08:43:37.476" v="19"/>
          <ac:picMkLst>
            <pc:docMk/>
            <pc:sldMk cId="871610716" sldId="257"/>
            <ac:picMk id="41" creationId="{65EC1160-5E60-26E7-4425-C4658BBB5F41}"/>
          </ac:picMkLst>
        </pc:picChg>
      </pc:sldChg>
    </pc:docChg>
  </pc:docChgLst>
  <pc:docChgLst>
    <pc:chgData name="Tarek Touma" userId="24806381-aef4-4bec-a71f-658e3e0c30ec" providerId="ADAL" clId="{0A773587-42B4-413E-9DF9-85429F0DEB03}"/>
    <pc:docChg chg="custSel modSld">
      <pc:chgData name="Tarek Touma" userId="24806381-aef4-4bec-a71f-658e3e0c30ec" providerId="ADAL" clId="{0A773587-42B4-413E-9DF9-85429F0DEB03}" dt="2023-01-27T12:34:14.157" v="21" actId="20577"/>
      <pc:docMkLst>
        <pc:docMk/>
      </pc:docMkLst>
      <pc:sldChg chg="addSp delSp modSp mod modNotesTx">
        <pc:chgData name="Tarek Touma" userId="24806381-aef4-4bec-a71f-658e3e0c30ec" providerId="ADAL" clId="{0A773587-42B4-413E-9DF9-85429F0DEB03}" dt="2023-01-27T12:34:14.157" v="21" actId="20577"/>
        <pc:sldMkLst>
          <pc:docMk/>
          <pc:sldMk cId="871610716" sldId="257"/>
        </pc:sldMkLst>
        <pc:grpChg chg="add mod">
          <ac:chgData name="Tarek Touma" userId="24806381-aef4-4bec-a71f-658e3e0c30ec" providerId="ADAL" clId="{0A773587-42B4-413E-9DF9-85429F0DEB03}" dt="2023-01-27T12:24:59.324" v="16"/>
          <ac:grpSpMkLst>
            <pc:docMk/>
            <pc:sldMk cId="871610716" sldId="257"/>
            <ac:grpSpMk id="2" creationId="{E6E65213-8F5C-A33E-6098-2362FA5C11F2}"/>
          </ac:grpSpMkLst>
        </pc:grpChg>
        <pc:grpChg chg="del">
          <ac:chgData name="Tarek Touma" userId="24806381-aef4-4bec-a71f-658e3e0c30ec" providerId="ADAL" clId="{0A773587-42B4-413E-9DF9-85429F0DEB03}" dt="2023-01-27T12:24:58.294" v="15" actId="478"/>
          <ac:grpSpMkLst>
            <pc:docMk/>
            <pc:sldMk cId="871610716" sldId="257"/>
            <ac:grpSpMk id="27" creationId="{A2454DDC-C191-4F7F-86DB-6188D9579A67}"/>
          </ac:grpSpMkLst>
        </pc:grpChg>
        <pc:picChg chg="mod">
          <ac:chgData name="Tarek Touma" userId="24806381-aef4-4bec-a71f-658e3e0c30ec" providerId="ADAL" clId="{0A773587-42B4-413E-9DF9-85429F0DEB03}" dt="2023-01-27T12:24:59.324" v="16"/>
          <ac:picMkLst>
            <pc:docMk/>
            <pc:sldMk cId="871610716" sldId="257"/>
            <ac:picMk id="3" creationId="{604D3386-CC5B-A2E1-959B-B15910CD1194}"/>
          </ac:picMkLst>
        </pc:picChg>
        <pc:picChg chg="mod">
          <ac:chgData name="Tarek Touma" userId="24806381-aef4-4bec-a71f-658e3e0c30ec" providerId="ADAL" clId="{0A773587-42B4-413E-9DF9-85429F0DEB03}" dt="2023-01-27T12:24:59.324" v="16"/>
          <ac:picMkLst>
            <pc:docMk/>
            <pc:sldMk cId="871610716" sldId="257"/>
            <ac:picMk id="4" creationId="{EC4167D1-36BE-6EA0-7442-2DE4F5D56402}"/>
          </ac:picMkLst>
        </pc:picChg>
        <pc:picChg chg="mod">
          <ac:chgData name="Tarek Touma" userId="24806381-aef4-4bec-a71f-658e3e0c30ec" providerId="ADAL" clId="{0A773587-42B4-413E-9DF9-85429F0DEB03}" dt="2023-01-27T12:24:59.324" v="16"/>
          <ac:picMkLst>
            <pc:docMk/>
            <pc:sldMk cId="871610716" sldId="257"/>
            <ac:picMk id="5" creationId="{49FC3779-1FA6-196C-950B-458B77D2DD3F}"/>
          </ac:picMkLst>
        </pc:picChg>
        <pc:picChg chg="mod">
          <ac:chgData name="Tarek Touma" userId="24806381-aef4-4bec-a71f-658e3e0c30ec" providerId="ADAL" clId="{0A773587-42B4-413E-9DF9-85429F0DEB03}" dt="2023-01-27T12:24:59.324" v="16"/>
          <ac:picMkLst>
            <pc:docMk/>
            <pc:sldMk cId="871610716" sldId="257"/>
            <ac:picMk id="8" creationId="{6839B776-5606-6265-CBEE-9850430C5C75}"/>
          </ac:picMkLst>
        </pc:picChg>
        <pc:picChg chg="mod">
          <ac:chgData name="Tarek Touma" userId="24806381-aef4-4bec-a71f-658e3e0c30ec" providerId="ADAL" clId="{0A773587-42B4-413E-9DF9-85429F0DEB03}" dt="2023-01-27T12:24:59.324" v="16"/>
          <ac:picMkLst>
            <pc:docMk/>
            <pc:sldMk cId="871610716" sldId="257"/>
            <ac:picMk id="9" creationId="{F272D16A-504D-3689-E43B-B51110FE9B3E}"/>
          </ac:picMkLst>
        </pc:picChg>
        <pc:picChg chg="mod">
          <ac:chgData name="Tarek Touma" userId="24806381-aef4-4bec-a71f-658e3e0c30ec" providerId="ADAL" clId="{0A773587-42B4-413E-9DF9-85429F0DEB03}" dt="2023-01-27T12:24:59.324" v="16"/>
          <ac:picMkLst>
            <pc:docMk/>
            <pc:sldMk cId="871610716" sldId="257"/>
            <ac:picMk id="10" creationId="{8036A152-971A-AA83-637C-53019502A8B7}"/>
          </ac:picMkLst>
        </pc:picChg>
        <pc:picChg chg="mod">
          <ac:chgData name="Tarek Touma" userId="24806381-aef4-4bec-a71f-658e3e0c30ec" providerId="ADAL" clId="{0A773587-42B4-413E-9DF9-85429F0DEB03}" dt="2023-01-27T12:24:59.324" v="16"/>
          <ac:picMkLst>
            <pc:docMk/>
            <pc:sldMk cId="871610716" sldId="257"/>
            <ac:picMk id="11" creationId="{BB0FF4B1-2F13-3F34-B186-54125D2E1936}"/>
          </ac:picMkLst>
        </pc:picChg>
        <pc:picChg chg="mod">
          <ac:chgData name="Tarek Touma" userId="24806381-aef4-4bec-a71f-658e3e0c30ec" providerId="ADAL" clId="{0A773587-42B4-413E-9DF9-85429F0DEB03}" dt="2023-01-27T12:24:59.324" v="16"/>
          <ac:picMkLst>
            <pc:docMk/>
            <pc:sldMk cId="871610716" sldId="257"/>
            <ac:picMk id="12" creationId="{542F1D20-09B4-E044-CE2A-63D3E3B0D2E2}"/>
          </ac:picMkLst>
        </pc:picChg>
        <pc:picChg chg="mod">
          <ac:chgData name="Tarek Touma" userId="24806381-aef4-4bec-a71f-658e3e0c30ec" providerId="ADAL" clId="{0A773587-42B4-413E-9DF9-85429F0DEB03}" dt="2023-01-27T12:24:59.324" v="16"/>
          <ac:picMkLst>
            <pc:docMk/>
            <pc:sldMk cId="871610716" sldId="257"/>
            <ac:picMk id="13" creationId="{711B0E42-A9BC-9183-3B67-233329DC51D6}"/>
          </ac:picMkLst>
        </pc:picChg>
        <pc:picChg chg="mod">
          <ac:chgData name="Tarek Touma" userId="24806381-aef4-4bec-a71f-658e3e0c30ec" providerId="ADAL" clId="{0A773587-42B4-413E-9DF9-85429F0DEB03}" dt="2023-01-27T12:24:59.324" v="16"/>
          <ac:picMkLst>
            <pc:docMk/>
            <pc:sldMk cId="871610716" sldId="257"/>
            <ac:picMk id="14" creationId="{6A8E3621-9775-B524-7D18-D0A93F7D2C87}"/>
          </ac:picMkLst>
        </pc:picChg>
        <pc:picChg chg="mod">
          <ac:chgData name="Tarek Touma" userId="24806381-aef4-4bec-a71f-658e3e0c30ec" providerId="ADAL" clId="{0A773587-42B4-413E-9DF9-85429F0DEB03}" dt="2023-01-27T12:24:59.324" v="16"/>
          <ac:picMkLst>
            <pc:docMk/>
            <pc:sldMk cId="871610716" sldId="257"/>
            <ac:picMk id="15" creationId="{A335EE39-8BEB-78C3-985E-2D9A17C8CE24}"/>
          </ac:picMkLst>
        </pc:picChg>
        <pc:picChg chg="mod">
          <ac:chgData name="Tarek Touma" userId="24806381-aef4-4bec-a71f-658e3e0c30ec" providerId="ADAL" clId="{0A773587-42B4-413E-9DF9-85429F0DEB03}" dt="2023-01-27T12:24:59.324" v="16"/>
          <ac:picMkLst>
            <pc:docMk/>
            <pc:sldMk cId="871610716" sldId="257"/>
            <ac:picMk id="16" creationId="{9899EFFC-DFEC-7D53-FF30-2044070ADA56}"/>
          </ac:picMkLst>
        </pc:picChg>
        <pc:picChg chg="mod">
          <ac:chgData name="Tarek Touma" userId="24806381-aef4-4bec-a71f-658e3e0c30ec" providerId="ADAL" clId="{0A773587-42B4-413E-9DF9-85429F0DEB03}" dt="2023-01-27T12:24:59.324" v="16"/>
          <ac:picMkLst>
            <pc:docMk/>
            <pc:sldMk cId="871610716" sldId="257"/>
            <ac:picMk id="17" creationId="{340F6BCC-BE96-E928-A1F4-D09FD5B50C1E}"/>
          </ac:picMkLst>
        </pc:picChg>
        <pc:picChg chg="mod">
          <ac:chgData name="Tarek Touma" userId="24806381-aef4-4bec-a71f-658e3e0c30ec" providerId="ADAL" clId="{0A773587-42B4-413E-9DF9-85429F0DEB03}" dt="2023-01-27T12:24:59.324" v="16"/>
          <ac:picMkLst>
            <pc:docMk/>
            <pc:sldMk cId="871610716" sldId="257"/>
            <ac:picMk id="18" creationId="{D6570D5B-4140-18B5-EC4C-E8862EA7083C}"/>
          </ac:picMkLst>
        </pc:picChg>
        <pc:picChg chg="mod">
          <ac:chgData name="Tarek Touma" userId="24806381-aef4-4bec-a71f-658e3e0c30ec" providerId="ADAL" clId="{0A773587-42B4-413E-9DF9-85429F0DEB03}" dt="2023-01-27T12:24:59.324" v="16"/>
          <ac:picMkLst>
            <pc:docMk/>
            <pc:sldMk cId="871610716" sldId="257"/>
            <ac:picMk id="19" creationId="{E21C8D8D-843C-2A1A-7D3A-541C17E69A58}"/>
          </ac:picMkLst>
        </pc:picChg>
        <pc:picChg chg="mod">
          <ac:chgData name="Tarek Touma" userId="24806381-aef4-4bec-a71f-658e3e0c30ec" providerId="ADAL" clId="{0A773587-42B4-413E-9DF9-85429F0DEB03}" dt="2023-01-27T12:24:59.324" v="16"/>
          <ac:picMkLst>
            <pc:docMk/>
            <pc:sldMk cId="871610716" sldId="257"/>
            <ac:picMk id="20" creationId="{E9A201AC-C8E5-3481-DE0D-E95D86DFB44E}"/>
          </ac:picMkLst>
        </pc:picChg>
        <pc:picChg chg="mod">
          <ac:chgData name="Tarek Touma" userId="24806381-aef4-4bec-a71f-658e3e0c30ec" providerId="ADAL" clId="{0A773587-42B4-413E-9DF9-85429F0DEB03}" dt="2023-01-27T12:24:59.324" v="16"/>
          <ac:picMkLst>
            <pc:docMk/>
            <pc:sldMk cId="871610716" sldId="257"/>
            <ac:picMk id="21" creationId="{07D0B5F7-096D-5B44-3E0A-5796F0630139}"/>
          </ac:picMkLst>
        </pc:picChg>
        <pc:picChg chg="mod">
          <ac:chgData name="Tarek Touma" userId="24806381-aef4-4bec-a71f-658e3e0c30ec" providerId="ADAL" clId="{0A773587-42B4-413E-9DF9-85429F0DEB03}" dt="2023-01-27T12:24:59.324" v="16"/>
          <ac:picMkLst>
            <pc:docMk/>
            <pc:sldMk cId="871610716" sldId="257"/>
            <ac:picMk id="22" creationId="{27CF336A-9170-3413-4815-48D2031B8276}"/>
          </ac:picMkLst>
        </pc:picChg>
      </pc:sldChg>
      <pc:sldChg chg="modNotesTx">
        <pc:chgData name="Tarek Touma" userId="24806381-aef4-4bec-a71f-658e3e0c30ec" providerId="ADAL" clId="{0A773587-42B4-413E-9DF9-85429F0DEB03}" dt="2023-01-27T12:25:38.218" v="18" actId="20577"/>
        <pc:sldMkLst>
          <pc:docMk/>
          <pc:sldMk cId="4147191423" sldId="258"/>
        </pc:sldMkLst>
      </pc:sldChg>
      <pc:sldChg chg="modNotesTx">
        <pc:chgData name="Tarek Touma" userId="24806381-aef4-4bec-a71f-658e3e0c30ec" providerId="ADAL" clId="{0A773587-42B4-413E-9DF9-85429F0DEB03}" dt="2023-01-27T12:23:52.120" v="2" actId="6549"/>
        <pc:sldMkLst>
          <pc:docMk/>
          <pc:sldMk cId="3998444518" sldId="260"/>
        </pc:sldMkLst>
      </pc:sldChg>
    </pc:docChg>
  </pc:docChgLst>
  <pc:docChgLst>
    <pc:chgData name="Tarek Touma" userId="24806381-aef4-4bec-a71f-658e3e0c30ec" providerId="ADAL" clId="{EC51D3CC-84B7-4128-9ED7-3F8D6E8A9B09}"/>
    <pc:docChg chg="delSld modSld">
      <pc:chgData name="Tarek Touma" userId="24806381-aef4-4bec-a71f-658e3e0c30ec" providerId="ADAL" clId="{EC51D3CC-84B7-4128-9ED7-3F8D6E8A9B09}" dt="2019-01-22T14:46:16.378" v="1"/>
      <pc:docMkLst>
        <pc:docMk/>
      </pc:docMkLst>
      <pc:sldChg chg="del">
        <pc:chgData name="Tarek Touma" userId="24806381-aef4-4bec-a71f-658e3e0c30ec" providerId="ADAL" clId="{EC51D3CC-84B7-4128-9ED7-3F8D6E8A9B09}" dt="2019-01-22T14:46:05.088" v="0" actId="2696"/>
        <pc:sldMkLst>
          <pc:docMk/>
          <pc:sldMk cId="2060085822" sldId="256"/>
        </pc:sldMkLst>
      </pc:sldChg>
      <pc:sldChg chg="modSp">
        <pc:chgData name="Tarek Touma" userId="24806381-aef4-4bec-a71f-658e3e0c30ec" providerId="ADAL" clId="{EC51D3CC-84B7-4128-9ED7-3F8D6E8A9B09}" dt="2019-01-22T14:46:16.378" v="1"/>
        <pc:sldMkLst>
          <pc:docMk/>
          <pc:sldMk cId="1586610440" sldId="262"/>
        </pc:sldMkLst>
        <pc:spChg chg="mod">
          <ac:chgData name="Tarek Touma" userId="24806381-aef4-4bec-a71f-658e3e0c30ec" providerId="ADAL" clId="{EC51D3CC-84B7-4128-9ED7-3F8D6E8A9B09}" dt="2019-01-22T14:46:16.378" v="1"/>
          <ac:spMkLst>
            <pc:docMk/>
            <pc:sldMk cId="1586610440" sldId="262"/>
            <ac:spMk id="5" creationId="{21596282-084F-4F68-A6F7-52348E4F2844}"/>
          </ac:spMkLst>
        </pc:spChg>
        <pc:spChg chg="mod">
          <ac:chgData name="Tarek Touma" userId="24806381-aef4-4bec-a71f-658e3e0c30ec" providerId="ADAL" clId="{EC51D3CC-84B7-4128-9ED7-3F8D6E8A9B09}" dt="2019-01-22T14:46:16.378" v="1"/>
          <ac:spMkLst>
            <pc:docMk/>
            <pc:sldMk cId="1586610440" sldId="262"/>
            <ac:spMk id="6" creationId="{A103B4E5-035B-4590-878E-DD2AB590CC46}"/>
          </ac:spMkLst>
        </pc:spChg>
        <pc:spChg chg="mod">
          <ac:chgData name="Tarek Touma" userId="24806381-aef4-4bec-a71f-658e3e0c30ec" providerId="ADAL" clId="{EC51D3CC-84B7-4128-9ED7-3F8D6E8A9B09}" dt="2019-01-22T14:46:16.378" v="1"/>
          <ac:spMkLst>
            <pc:docMk/>
            <pc:sldMk cId="1586610440" sldId="262"/>
            <ac:spMk id="7" creationId="{B66C9E1C-FBE2-455B-A9A3-DF73579C0A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3360B9-50A1-41DC-BF72-EE75F6EBBD01}" type="datetimeFigureOut">
              <a:rPr lang="sv-SE" smtClean="0"/>
              <a:t>2023-03-07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5A0808-1599-4532-BBF1-DC07A3EEEBC5}" type="slidenum">
              <a:rPr lang="sv-SE" smtClean="0"/>
              <a:t>‹#›</a:t>
            </a:fld>
            <a:endParaRPr lang="sv-SE"/>
          </a:p>
        </p:txBody>
      </p:sp>
    </p:spTree>
    <p:extLst>
      <p:ext uri="{BB962C8B-B14F-4D97-AF65-F5344CB8AC3E}">
        <p14:creationId xmlns:p14="http://schemas.microsoft.com/office/powerpoint/2010/main" val="172423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t>Syfte och mål</a:t>
            </a:r>
          </a:p>
          <a:p>
            <a:pPr>
              <a:defRPr/>
            </a:pPr>
            <a:r>
              <a:rPr lang="sv-SE" altLang="sv-SE" sz="1200" dirty="0"/>
              <a:t>Syftet med denna rekryteringsutbildning är att stärka våra förtroendevalda i rollen som Saco-S-ambassadörer. De ska känna sig säkra på varför de själva är med i ett Saco-förbund och varför Saco-S behövs. När de själva känner sig trygga i varför de själva är med i ett Saco-S-förbund blir det lättare och mer naturligt för dem att sprida Saco-S politik och värderingar samt vårda och värva kollegor på arbetsplatsen.</a:t>
            </a:r>
          </a:p>
          <a:p>
            <a:pPr>
              <a:defRPr/>
            </a:pPr>
            <a:endParaRPr lang="sv-SE" altLang="sv-SE" sz="1200" dirty="0"/>
          </a:p>
          <a:p>
            <a:pPr>
              <a:defRPr/>
            </a:pPr>
            <a:r>
              <a:rPr lang="sv-SE" altLang="sv-SE" sz="1200" b="1" dirty="0"/>
              <a:t>Upplägg</a:t>
            </a:r>
          </a:p>
          <a:p>
            <a:pPr>
              <a:defRPr/>
            </a:pPr>
            <a:r>
              <a:rPr lang="sv-SE" altLang="sv-SE" sz="1200" dirty="0"/>
              <a:t>Kursen bygger mycket på gruppdiskussioner. Det är viktigt att du som kursledare ser till att få igång bra diskussioner. Alla är olika och vissa är mer bekväma än andra när det exempelvis gäller att träffa nya medarbetare. Alla kan inte arbeta med medlemsvärvning på samma sätt, det viktiga att man åtminstone arbetar med frågan och att lokalföreningen har en struktur och ett tänk gällande medlemsvård och rekrytering.</a:t>
            </a:r>
          </a:p>
          <a:p>
            <a:pPr>
              <a:defRPr/>
            </a:pPr>
            <a:r>
              <a:rPr lang="sv-SE" altLang="sv-SE" sz="1200" dirty="0"/>
              <a:t>Syftet är även att stärka de förtroendevaldas känsla av gemenskap, att de är med i en förening, en ”priviligierad/unik” klubb. Viktigt att förmedla budskapet att vi inte ”säljer” någonting (ett medlemskap är inte en produkt som man kan ”reklamera” och det finns inget ”öppet köp”). Vad de förtroendevalda erbjuder är ett medlemskap i en förening, utgångspunkten ska vara ”Vill du vara med i vår förening, för vi vill gärna att du ska vara med?”</a:t>
            </a:r>
          </a:p>
          <a:p>
            <a:pPr>
              <a:defRPr/>
            </a:pPr>
            <a:endParaRPr lang="sv-SE" altLang="sv-SE" sz="1200" b="1" dirty="0"/>
          </a:p>
          <a:p>
            <a:pPr>
              <a:defRPr/>
            </a:pPr>
            <a:r>
              <a:rPr lang="sv-SE" altLang="sv-SE" sz="1200" b="1" dirty="0"/>
              <a:t>Introduktion</a:t>
            </a:r>
          </a:p>
          <a:p>
            <a:pPr>
              <a:defRPr/>
            </a:pPr>
            <a:r>
              <a:rPr lang="sv-SE" altLang="sv-SE" sz="1200" dirty="0"/>
              <a:t>Presentationsrunda där deltagarna uppger sitt namn, facklig erfarenhet, förväntningar och hur de arbetar med medlemsvård och rekrytering idag. </a:t>
            </a:r>
          </a:p>
          <a:p>
            <a:pPr>
              <a:defRPr/>
            </a:pPr>
            <a:endParaRPr lang="sv-SE" altLang="sv-SE" dirty="0"/>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a:t>
            </a:fld>
            <a:endParaRPr lang="sv-SE"/>
          </a:p>
        </p:txBody>
      </p:sp>
    </p:spTree>
    <p:extLst>
      <p:ext uri="{BB962C8B-B14F-4D97-AF65-F5344CB8AC3E}">
        <p14:creationId xmlns:p14="http://schemas.microsoft.com/office/powerpoint/2010/main" val="319432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a:t>Invändningar mot ett medlemskap?</a:t>
            </a:r>
          </a:p>
          <a:p>
            <a:r>
              <a:rPr lang="sv-SE" altLang="sv-SE" sz="1200" b="0" dirty="0"/>
              <a:t>Var förberedd på invändningar. </a:t>
            </a:r>
            <a:r>
              <a:rPr lang="sv-SE" altLang="sv-SE" sz="1200" b="1" dirty="0"/>
              <a:t>Hantera dem professionellt! </a:t>
            </a:r>
          </a:p>
          <a:p>
            <a:pPr marL="171450" indent="-171450">
              <a:buFont typeface="Arial" panose="020B0604020202020204" pitchFamily="34" charset="0"/>
              <a:buChar char="•"/>
            </a:pPr>
            <a:r>
              <a:rPr lang="sv-SE" altLang="sv-SE" sz="1200" b="0" dirty="0"/>
              <a:t>Visa förståelse</a:t>
            </a:r>
          </a:p>
          <a:p>
            <a:pPr marL="171450" indent="-171450">
              <a:buFont typeface="Arial" panose="020B0604020202020204" pitchFamily="34" charset="0"/>
              <a:buChar char="•"/>
            </a:pPr>
            <a:r>
              <a:rPr lang="sv-SE" altLang="sv-SE" sz="1200" b="0" dirty="0"/>
              <a:t>Förklara hur du ser på saken (utgå från dig själv). </a:t>
            </a:r>
          </a:p>
          <a:p>
            <a:pPr marL="171450" indent="-171450">
              <a:buFont typeface="Arial" panose="020B0604020202020204" pitchFamily="34" charset="0"/>
              <a:buChar char="•"/>
            </a:pPr>
            <a:r>
              <a:rPr lang="sv-SE" altLang="sv-SE" sz="1200" b="0" dirty="0"/>
              <a:t>Eventuellt gör om behovsanalysen.</a:t>
            </a:r>
          </a:p>
          <a:p>
            <a:endParaRPr lang="sv-SE" altLang="sv-SE" sz="1200" b="0" dirty="0"/>
          </a:p>
          <a:p>
            <a:r>
              <a:rPr lang="sv-SE" altLang="sv-SE" sz="1200" b="0" dirty="0"/>
              <a:t>Exempel på invändningar:</a:t>
            </a:r>
          </a:p>
          <a:p>
            <a:endParaRPr lang="sv-SE" altLang="sv-SE" sz="1200" b="0" dirty="0"/>
          </a:p>
          <a:p>
            <a:pPr marL="171450" indent="-171450">
              <a:buFontTx/>
              <a:buChar char="-"/>
            </a:pPr>
            <a:r>
              <a:rPr lang="sv-SE" altLang="sv-SE" sz="1200" b="0" dirty="0"/>
              <a:t>Jag kan förhandla min lön själv.</a:t>
            </a:r>
          </a:p>
          <a:p>
            <a:pPr marL="171450" indent="-171450">
              <a:buFontTx/>
              <a:buChar char="-"/>
            </a:pPr>
            <a:r>
              <a:rPr lang="sv-SE" altLang="sv-SE" sz="1200" b="0" dirty="0"/>
              <a:t>Jag är bara ett vikariat/ visstidsanställning, ska inte vara här så länge.</a:t>
            </a:r>
          </a:p>
          <a:p>
            <a:pPr marL="171450" indent="-171450">
              <a:buFontTx/>
              <a:buChar char="-"/>
            </a:pPr>
            <a:r>
              <a:rPr lang="sv-SE" altLang="sv-SE" sz="1200" b="0" dirty="0"/>
              <a:t>ST var här tidigare och sa att om man är med i det förbundet så garanteras man en löneökning.</a:t>
            </a:r>
          </a:p>
          <a:p>
            <a:pPr marL="171450" indent="-171450">
              <a:buFontTx/>
              <a:buChar char="-"/>
            </a:pPr>
            <a:r>
              <a:rPr lang="sv-SE" altLang="sv-SE" sz="1200" b="0" dirty="0"/>
              <a:t>Varför ska jag vara med när jag får alla villkor ändå.</a:t>
            </a:r>
          </a:p>
          <a:p>
            <a:pPr marL="171450" indent="-171450">
              <a:buFontTx/>
              <a:buChar char="-"/>
            </a:pPr>
            <a:r>
              <a:rPr lang="sv-SE" altLang="sv-SE" sz="1200" b="0" dirty="0"/>
              <a:t>Jag har inte råd.</a:t>
            </a:r>
          </a:p>
          <a:p>
            <a:pPr marL="171450" indent="-171450">
              <a:buFontTx/>
              <a:buChar char="-"/>
            </a:pPr>
            <a:r>
              <a:rPr lang="sv-SE" altLang="sv-SE" sz="1200" b="0" dirty="0"/>
              <a:t>Jag är redan med i ST/Unionen eller annat TCO-förbund.</a:t>
            </a:r>
          </a:p>
          <a:p>
            <a:pPr marL="171450" indent="-171450">
              <a:buFontTx/>
              <a:buChar char="-"/>
            </a:pPr>
            <a:r>
              <a:rPr lang="sv-SE" altLang="sv-SE" sz="1200" b="0" dirty="0"/>
              <a:t>Jag är chef och tänkte gå med i Ledarna, då det är förbundet för chefer (Observera: om en medlem i Ledarna får problem med AG så är det en ombudsman från ST som tar hand om situationen)</a:t>
            </a:r>
          </a:p>
          <a:p>
            <a:pPr marL="0" indent="0">
              <a:buFontTx/>
              <a:buNone/>
            </a:pPr>
            <a:endParaRPr lang="sv-SE" altLang="sv-SE" sz="1200" b="0" dirty="0"/>
          </a:p>
          <a:p>
            <a:pPr marL="0" indent="0">
              <a:buFontTx/>
              <a:buNone/>
            </a:pPr>
            <a:r>
              <a:rPr lang="sv-SE" altLang="sv-SE" sz="1200" b="1" dirty="0"/>
              <a:t>Diskutera. Hur hanterar vi invändningar?</a:t>
            </a:r>
          </a:p>
          <a:p>
            <a:pPr marL="0" indent="0">
              <a:buFontTx/>
              <a:buNone/>
            </a:pPr>
            <a:endParaRPr lang="sv-SE" altLang="sv-SE" sz="1200" b="1" dirty="0"/>
          </a:p>
          <a:p>
            <a:pPr marL="0" indent="0">
              <a:buFontTx/>
              <a:buNone/>
            </a:pPr>
            <a:r>
              <a:rPr lang="sv-SE" altLang="sv-SE" sz="1200" b="1" dirty="0"/>
              <a:t>Ha listan över argumenten för fackligt medlemskap som deltagarna lyfte fram inledningsvis tillgänglig. Återkoppla till dessa.</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10</a:t>
            </a:fld>
            <a:endParaRPr lang="sv-SE"/>
          </a:p>
        </p:txBody>
      </p:sp>
    </p:spTree>
    <p:extLst>
      <p:ext uri="{BB962C8B-B14F-4D97-AF65-F5344CB8AC3E}">
        <p14:creationId xmlns:p14="http://schemas.microsoft.com/office/powerpoint/2010/main" val="217977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altLang="sv-SE" sz="1200" b="1" dirty="0"/>
              <a:t>Hur ska styrelsen jobba?</a:t>
            </a:r>
            <a:endParaRPr lang="sv-SE" altLang="sv-SE" sz="1200" dirty="0"/>
          </a:p>
          <a:p>
            <a:pPr>
              <a:lnSpc>
                <a:spcPct val="90000"/>
              </a:lnSpc>
            </a:pPr>
            <a:r>
              <a:rPr lang="sv-SE" altLang="sv-SE" sz="1200" b="1" i="1" dirty="0"/>
              <a:t>Utse en rekryteringsansvarig i styrelsen</a:t>
            </a:r>
            <a:r>
              <a:rPr lang="sv-SE" altLang="sv-SE" sz="1200" dirty="0"/>
              <a:t> som bevakar nyanställningar eller förändringar av medlemmar. Den ansvariga kan på större myndigheter behöva skapa nätverk av kontaktpersoner som i sin tur ansvarar för att informera medlemmar samt rekrytera nyanställda på respektive avdelning. </a:t>
            </a:r>
            <a:r>
              <a:rPr lang="sv-SE" altLang="sv-SE" sz="1200" b="1" i="1" dirty="0"/>
              <a:t>Analysera</a:t>
            </a:r>
            <a:r>
              <a:rPr lang="sv-SE" altLang="sv-SE" sz="1200" dirty="0"/>
              <a:t> potentiella medlemmar och medlemsflöde (Hur många kommer gå i pension de närmaste åren). </a:t>
            </a:r>
            <a:r>
              <a:rPr lang="sv-SE" altLang="sv-SE" sz="1200" b="1" i="1" dirty="0"/>
              <a:t>Sätt mål för</a:t>
            </a:r>
            <a:r>
              <a:rPr lang="sv-SE" altLang="sv-SE" sz="1200" dirty="0"/>
              <a:t> rekryteringen. </a:t>
            </a:r>
          </a:p>
          <a:p>
            <a:pPr>
              <a:lnSpc>
                <a:spcPct val="90000"/>
              </a:lnSpc>
            </a:pPr>
            <a:endParaRPr lang="sv-SE" altLang="sv-SE" sz="1200" dirty="0"/>
          </a:p>
          <a:p>
            <a:pPr>
              <a:lnSpc>
                <a:spcPct val="90000"/>
              </a:lnSpc>
            </a:pPr>
            <a:r>
              <a:rPr lang="sv-SE" altLang="sv-SE" sz="1200" b="1" i="1" dirty="0"/>
              <a:t>Utse även en informationsansvarig</a:t>
            </a:r>
            <a:r>
              <a:rPr lang="sv-SE" altLang="sv-SE" sz="1200" dirty="0"/>
              <a:t> med ansvar för att uppdatera medlemmarna om vad som händer.</a:t>
            </a:r>
          </a:p>
          <a:p>
            <a:pPr>
              <a:lnSpc>
                <a:spcPct val="90000"/>
              </a:lnSpc>
            </a:pPr>
            <a:endParaRPr lang="sv-SE" altLang="sv-SE" sz="1200" dirty="0"/>
          </a:p>
          <a:p>
            <a:pPr>
              <a:lnSpc>
                <a:spcPct val="90000"/>
              </a:lnSpc>
            </a:pPr>
            <a:r>
              <a:rPr lang="sv-SE" altLang="sv-SE" sz="1200" b="1" i="1" dirty="0"/>
              <a:t>Gör en aktivitetsplan</a:t>
            </a:r>
            <a:r>
              <a:rPr lang="sv-SE" altLang="sv-SE" sz="1200" dirty="0"/>
              <a:t> för styrelsens rekryteringsarbete under året. Planera utifrån era frågor och prioritera vad ni vill göra i år.  </a:t>
            </a:r>
            <a:r>
              <a:rPr lang="sv-SE" altLang="sv-SE" sz="1200" b="1" dirty="0"/>
              <a:t>Se nästa bild.</a:t>
            </a:r>
          </a:p>
          <a:p>
            <a:pPr>
              <a:lnSpc>
                <a:spcPct val="90000"/>
              </a:lnSpc>
            </a:pPr>
            <a:r>
              <a:rPr lang="sv-SE" altLang="sv-SE" sz="1200" i="1" u="none" dirty="0"/>
              <a:t>Workshop eller bikupa med två till fyra deltagare för att sedan ta upp förslagen på stora tavlan. Använd de goda exemplen som förebilder. </a:t>
            </a:r>
          </a:p>
          <a:p>
            <a:pPr>
              <a:lnSpc>
                <a:spcPct val="90000"/>
              </a:lnSpc>
            </a:pPr>
            <a:r>
              <a:rPr lang="sv-SE" altLang="sv-SE" sz="1200" i="1" u="none" dirty="0"/>
              <a:t>Gör en aktivitetsplan rörande rekrytering inför kommande år. Bestäm fem konkreta mål t ex vi ska fråga  tio potentiella medlemmar innan året är slut. Gör en beskrivning av hur nu ska </a:t>
            </a:r>
          </a:p>
          <a:p>
            <a:pPr>
              <a:lnSpc>
                <a:spcPct val="90000"/>
              </a:lnSpc>
            </a:pPr>
            <a:r>
              <a:rPr lang="sv-SE" altLang="sv-SE" sz="1200" i="1" u="none" dirty="0"/>
              <a:t>genomföra minst en medlemsaktivitet som är knuten till de egna målen. </a:t>
            </a:r>
          </a:p>
          <a:p>
            <a:pPr>
              <a:lnSpc>
                <a:spcPct val="90000"/>
              </a:lnSpc>
            </a:pPr>
            <a:endParaRPr lang="sv-SE" altLang="sv-SE" sz="1200" dirty="0"/>
          </a:p>
          <a:p>
            <a:pPr>
              <a:lnSpc>
                <a:spcPct val="90000"/>
              </a:lnSpc>
            </a:pPr>
            <a:endParaRPr lang="sv-SE" altLang="sv-SE" sz="1200" dirty="0"/>
          </a:p>
          <a:p>
            <a:pPr>
              <a:lnSpc>
                <a:spcPct val="90000"/>
              </a:lnSpc>
            </a:pPr>
            <a:r>
              <a:rPr lang="sv-SE" altLang="sv-SE" sz="1200" b="1" i="1" dirty="0"/>
              <a:t>Marknadsför</a:t>
            </a:r>
            <a:r>
              <a:rPr lang="sv-SE" altLang="sv-SE" sz="1200" dirty="0"/>
              <a:t> Saco-S föreningen för att synliggöra ert arbete. Broschyrer och planscher finns att beställa eller trycka ut själv från Saco-S webbplats. Genomför aktiviteter för att rekrytera och för att synas. Det levandegör er förening. </a:t>
            </a:r>
          </a:p>
          <a:p>
            <a:pPr>
              <a:lnSpc>
                <a:spcPct val="90000"/>
              </a:lnSpc>
            </a:pPr>
            <a:r>
              <a:rPr lang="sv-SE" altLang="sv-SE" sz="1200" b="1" dirty="0"/>
              <a:t>Syns man så finns man. </a:t>
            </a:r>
          </a:p>
          <a:p>
            <a:pPr>
              <a:lnSpc>
                <a:spcPct val="90000"/>
              </a:lnSpc>
            </a:pPr>
            <a:endParaRPr lang="sv-SE" altLang="sv-SE" sz="1200" b="1" dirty="0"/>
          </a:p>
          <a:p>
            <a:r>
              <a:rPr lang="sv-SE" altLang="sv-SE" sz="1200" b="1" dirty="0"/>
              <a:t>Övning </a:t>
            </a:r>
            <a:r>
              <a:rPr lang="sv-SE" altLang="sv-SE" sz="1200" b="0" dirty="0"/>
              <a:t>(om tid finns)</a:t>
            </a:r>
          </a:p>
          <a:p>
            <a:pPr>
              <a:lnSpc>
                <a:spcPct val="90000"/>
              </a:lnSpc>
            </a:pPr>
            <a:r>
              <a:rPr lang="sv-SE" altLang="sv-SE" sz="1200" dirty="0"/>
              <a:t>Gör en aktivitetsplan rörande rekrytering och medlemsvård inför kommande år. </a:t>
            </a:r>
          </a:p>
          <a:p>
            <a:pPr>
              <a:lnSpc>
                <a:spcPct val="90000"/>
              </a:lnSpc>
            </a:pPr>
            <a:r>
              <a:rPr lang="sv-SE" altLang="sv-SE" sz="1200" dirty="0"/>
              <a:t>Bestäm konkreta mål. OBS! sätt upp mål som ni kan uppnå, exempelvis vi ska fråga tio potentiella medlemmar i stället för vi ska rekrytera  tio nya medlemmar innan året är slut. Gör en beskrivning av hur ni ska  genomföra minst en medlemsaktivitet som är knuten till de egna målen. Ange vem som ansvarar för respektive aktivitet</a:t>
            </a:r>
          </a:p>
          <a:p>
            <a:endParaRPr lang="sv-SE" altLang="sv-SE" sz="1200" dirty="0"/>
          </a:p>
          <a:p>
            <a:r>
              <a:rPr lang="sv-SE" altLang="sv-SE" sz="1200" dirty="0"/>
              <a:t>Grupparbete.</a:t>
            </a:r>
          </a:p>
          <a:p>
            <a:r>
              <a:rPr lang="sv-SE" altLang="sv-SE" sz="1200" dirty="0"/>
              <a:t>Gör en aktivitetsplan. Diskutera i grupper vilka aktiviteter man kan ha (stora: föreläsning/seminarium. Små: stå i entrén vid en roll-</a:t>
            </a:r>
            <a:r>
              <a:rPr lang="sv-SE" altLang="sv-SE" sz="1200" dirty="0" err="1"/>
              <a:t>up</a:t>
            </a:r>
            <a:r>
              <a:rPr lang="sv-SE" altLang="sv-SE" sz="1200" dirty="0"/>
              <a:t> och svara på frågor), medlemsmöte (ex info före eller efter lön, fika med Saco-S, spring med Saco-S etc.). Hur ska ni arbeta med medlemsrekrytering, vem ansvarar? Hur sprider ni information till medlemmarna om det lokalfackliga arbetet?</a:t>
            </a:r>
          </a:p>
          <a:p>
            <a:endParaRPr lang="sv-SE" altLang="sv-SE" sz="1200" dirty="0"/>
          </a:p>
          <a:p>
            <a:r>
              <a:rPr lang="sv-SE" altLang="sv-SE" sz="1200" b="1" dirty="0"/>
              <a:t>Hur ska vi kommunicera med befintliga och potentiella medlemmar? </a:t>
            </a:r>
            <a:r>
              <a:rPr lang="sv-SE" altLang="sv-SE" sz="1200" dirty="0"/>
              <a:t>Dela med er av aktiviteterna i nyhetsbrev, intranät etc. sprid/inspirera andra regioner.</a:t>
            </a:r>
          </a:p>
          <a:p>
            <a:pPr>
              <a:lnSpc>
                <a:spcPct val="90000"/>
              </a:lnSpc>
            </a:pPr>
            <a:endParaRPr lang="sv-SE" altLang="sv-SE" sz="1200" b="1" dirty="0"/>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11</a:t>
            </a:fld>
            <a:endParaRPr lang="sv-SE"/>
          </a:p>
        </p:txBody>
      </p:sp>
    </p:spTree>
    <p:extLst>
      <p:ext uri="{BB962C8B-B14F-4D97-AF65-F5344CB8AC3E}">
        <p14:creationId xmlns:p14="http://schemas.microsoft.com/office/powerpoint/2010/main" val="232212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12</a:t>
            </a:fld>
            <a:endParaRPr lang="sv-SE"/>
          </a:p>
        </p:txBody>
      </p:sp>
    </p:spTree>
    <p:extLst>
      <p:ext uri="{BB962C8B-B14F-4D97-AF65-F5344CB8AC3E}">
        <p14:creationId xmlns:p14="http://schemas.microsoft.com/office/powerpoint/2010/main" val="13109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13</a:t>
            </a:fld>
            <a:endParaRPr lang="sv-SE"/>
          </a:p>
        </p:txBody>
      </p:sp>
    </p:spTree>
    <p:extLst>
      <p:ext uri="{BB962C8B-B14F-4D97-AF65-F5344CB8AC3E}">
        <p14:creationId xmlns:p14="http://schemas.microsoft.com/office/powerpoint/2010/main" val="405358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a:t>Öppen diskussion!</a:t>
            </a:r>
          </a:p>
          <a:p>
            <a:endParaRPr lang="sv-SE" sz="1000" dirty="0"/>
          </a:p>
          <a:p>
            <a:r>
              <a:rPr lang="sv-SE" sz="1000" dirty="0"/>
              <a:t>”Headhunta” personer som ni tror skulle bli bra ambassadörer för Saco-S. Att vara förtroendevald är verkligen inte något för alla.</a:t>
            </a:r>
          </a:p>
          <a:p>
            <a:r>
              <a:rPr lang="sv-SE" sz="1000" dirty="0"/>
              <a:t>Identifiera kollegor som ni tror skulle bli bra ambassadörer för Saco-S och du själv skulle vilja ha som förtroendevald.</a:t>
            </a:r>
          </a:p>
          <a:p>
            <a:endParaRPr lang="sv-SE" sz="1000" dirty="0"/>
          </a:p>
          <a:p>
            <a:r>
              <a:rPr lang="sv-SE" sz="1000" dirty="0"/>
              <a:t>Samtala med dem utifrån samma princip som med nyanställda icke-medlemmar. Berätta om varför ni själva har blivit förtroendevalda. Fråga: Skulle du vilja bli förtroendevald och vara med och bidra till att förbättra tillvaron för medlemmarna och arbetsplatsen. Vi vill gärna ha dig som förtroendevald, vi tror att du skulle bli en fantastisk ambassadör för Saco-S och för våra medlemmar på arbetsplatsen.</a:t>
            </a:r>
          </a:p>
          <a:p>
            <a:endParaRPr lang="sv-SE" sz="1000" dirty="0"/>
          </a:p>
          <a:p>
            <a:r>
              <a:rPr lang="sv-SE" sz="1000" dirty="0"/>
              <a:t>Viktigt att tänka på hur man som förtroendevald pratar om uppdraget. Det kan finnas en tendens att man pratar lite negativt </a:t>
            </a:r>
            <a:r>
              <a:rPr lang="sv-SE" sz="1000" dirty="0" err="1"/>
              <a:t>pga</a:t>
            </a:r>
            <a:r>
              <a:rPr lang="sv-SE" sz="1000" dirty="0"/>
              <a:t> exempelvis svårigheter med arbetsgivaren, men tänk på hur detta kan påverka potentiella förtroendevalda om vi talar uppdraget som något besvärligt. Även om det kan vara lite tufft ibland så ska det på det stora hela var roligt, lärorikt, utvecklande och bidra till förbättringar på arbetsplatsen.</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14</a:t>
            </a:fld>
            <a:endParaRPr lang="sv-SE"/>
          </a:p>
        </p:txBody>
      </p:sp>
    </p:spTree>
    <p:extLst>
      <p:ext uri="{BB962C8B-B14F-4D97-AF65-F5344CB8AC3E}">
        <p14:creationId xmlns:p14="http://schemas.microsoft.com/office/powerpoint/2010/main" val="67129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tid så kan man öva praktiskt genom att utgå från de invändningar som fanns i anteckningsfältet under bild 10.</a:t>
            </a:r>
          </a:p>
        </p:txBody>
      </p:sp>
      <p:sp>
        <p:nvSpPr>
          <p:cNvPr id="4" name="Platshållare för bildnummer 3"/>
          <p:cNvSpPr>
            <a:spLocks noGrp="1"/>
          </p:cNvSpPr>
          <p:nvPr>
            <p:ph type="sldNum" sz="quarter" idx="5"/>
          </p:nvPr>
        </p:nvSpPr>
        <p:spPr/>
        <p:txBody>
          <a:bodyPr/>
          <a:lstStyle/>
          <a:p>
            <a:fld id="{805A0808-1599-4532-BBF1-DC07A3EEEBC5}" type="slidenum">
              <a:rPr lang="sv-SE" smtClean="0"/>
              <a:t>15</a:t>
            </a:fld>
            <a:endParaRPr lang="sv-SE"/>
          </a:p>
        </p:txBody>
      </p:sp>
    </p:spTree>
    <p:extLst>
      <p:ext uri="{BB962C8B-B14F-4D97-AF65-F5344CB8AC3E}">
        <p14:creationId xmlns:p14="http://schemas.microsoft.com/office/powerpoint/2010/main" val="374982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000" b="1" dirty="0">
                <a:latin typeface="+mn-lt"/>
              </a:rPr>
              <a:t>Varför ska man vara med i ett fackförbund?</a:t>
            </a:r>
          </a:p>
          <a:p>
            <a:pPr>
              <a:defRPr/>
            </a:pPr>
            <a:r>
              <a:rPr lang="sv-SE" altLang="sv-SE" sz="1000" dirty="0">
                <a:latin typeface="+mn-lt"/>
              </a:rPr>
              <a:t>Gruppdiskussion ca 5-10 min. Se till att alla deltagare deltar i diskussionerna. Därefter en öppen diskussion i ca 10-15 min där du skriver upp en </a:t>
            </a:r>
            <a:r>
              <a:rPr lang="sv-SE" altLang="sv-SE" sz="1000" b="1" dirty="0">
                <a:latin typeface="+mn-lt"/>
              </a:rPr>
              <a:t>lista</a:t>
            </a:r>
            <a:r>
              <a:rPr lang="sv-SE" altLang="sv-SE" sz="1000" dirty="0">
                <a:latin typeface="+mn-lt"/>
              </a:rPr>
              <a:t> på det kursdeltagarna tar upp.</a:t>
            </a:r>
          </a:p>
          <a:p>
            <a:pPr>
              <a:defRPr/>
            </a:pPr>
            <a:endParaRPr lang="sv-SE" altLang="sv-SE" sz="1000" dirty="0">
              <a:latin typeface="+mn-lt"/>
            </a:endParaRPr>
          </a:p>
          <a:p>
            <a:pPr>
              <a:defRPr/>
            </a:pPr>
            <a:r>
              <a:rPr lang="sv-SE" altLang="sv-SE" sz="1000" dirty="0">
                <a:latin typeface="+mn-lt"/>
              </a:rPr>
              <a:t>Exempel på saker som bör ingå:</a:t>
            </a:r>
          </a:p>
          <a:p>
            <a:pPr>
              <a:defRPr/>
            </a:pPr>
            <a:endParaRPr lang="sv-SE" altLang="sv-SE" sz="1000" dirty="0">
              <a:latin typeface="+mn-lt"/>
            </a:endParaRPr>
          </a:p>
          <a:p>
            <a:pPr marL="171450" indent="-171450">
              <a:buFont typeface="Arial" panose="020B0604020202020204" pitchFamily="34" charset="0"/>
              <a:buChar char="•"/>
              <a:defRPr/>
            </a:pPr>
            <a:r>
              <a:rPr lang="sv-SE" altLang="sv-SE" sz="1000" dirty="0">
                <a:latin typeface="+mn-lt"/>
              </a:rPr>
              <a:t>Inflytande/möjlighet att påverka arbetsplatsen</a:t>
            </a:r>
          </a:p>
          <a:p>
            <a:pPr marL="171450" indent="-171450">
              <a:buFont typeface="Arial" panose="020B0604020202020204" pitchFamily="34" charset="0"/>
              <a:buChar char="•"/>
              <a:defRPr/>
            </a:pPr>
            <a:r>
              <a:rPr lang="sv-SE" altLang="sv-SE" sz="1000" dirty="0">
                <a:latin typeface="+mn-lt"/>
              </a:rPr>
              <a:t>Starkare tillsamman/solidaritet – ju fler vi är desto mer inflytande och legitimitet genom att vi företräder fler medlemmar. </a:t>
            </a:r>
          </a:p>
          <a:p>
            <a:pPr marL="171450" indent="-171450">
              <a:buFont typeface="Arial" panose="020B0604020202020204" pitchFamily="34" charset="0"/>
              <a:buChar char="•"/>
              <a:defRPr/>
            </a:pPr>
            <a:r>
              <a:rPr lang="sv-SE" altLang="sv-SE" sz="1000" dirty="0">
                <a:latin typeface="+mn-lt"/>
              </a:rPr>
              <a:t>Försäkring i arbetslivet, råd och stöd av ombudsmän vid exempelvis en konflikt på arbetsplatsen. Råd och stöd av ombudsmän, gällande arbetsrätt, lön, karriär etc. (medlemsrådgivning)</a:t>
            </a:r>
          </a:p>
          <a:p>
            <a:pPr marL="171450" indent="-171450">
              <a:buFont typeface="Arial" panose="020B0604020202020204" pitchFamily="34" charset="0"/>
              <a:buChar char="•"/>
              <a:defRPr/>
            </a:pPr>
            <a:r>
              <a:rPr lang="sv-SE" altLang="sv-SE" sz="1000" dirty="0">
                <a:latin typeface="+mn-lt"/>
              </a:rPr>
              <a:t>Ta ansvar för den egna arbetsplatsen </a:t>
            </a:r>
          </a:p>
          <a:p>
            <a:pPr marL="171450" indent="-171450">
              <a:buFont typeface="Arial" panose="020B0604020202020204" pitchFamily="34" charset="0"/>
              <a:buChar char="•"/>
              <a:defRPr/>
            </a:pPr>
            <a:r>
              <a:rPr lang="sv-SE" altLang="sv-SE" sz="1000" b="1" dirty="0">
                <a:latin typeface="+mn-lt"/>
              </a:rPr>
              <a:t>Kollektivavtal (villkor, pensioner, lön)</a:t>
            </a:r>
          </a:p>
          <a:p>
            <a:pPr marL="628650" lvl="1" indent="-171450">
              <a:buFont typeface="Arial" panose="020B0604020202020204" pitchFamily="34" charset="0"/>
              <a:buChar char="•"/>
              <a:defRPr/>
            </a:pPr>
            <a:r>
              <a:rPr lang="sv-SE" altLang="sv-SE" sz="1000" dirty="0">
                <a:latin typeface="+mn-lt"/>
              </a:rPr>
              <a:t>Viktigt att lyfta fram skillnaden mellan kollektivavtal och inget kollektivavtal. Ta exempel: fler semesterdagar, 90 procent ersättning vid sjukdom/föräldraledighet, betald ledighet vid exempelvis flytt, begravning eller anhörig som är allvarlig sjuk, ersättning för sjuk- och läkemedelskostnader, semesterlönetillägg, rätt till tjänstledighet för att pröva på annan statlig anställning, enskilda överenskommelser. </a:t>
            </a:r>
          </a:p>
          <a:p>
            <a:pPr marL="628650" lvl="1" indent="-171450">
              <a:buFont typeface="Arial" panose="020B0604020202020204" pitchFamily="34" charset="0"/>
              <a:buChar char="•"/>
              <a:defRPr/>
            </a:pPr>
            <a:endParaRPr lang="sv-SE" altLang="sv-SE" sz="1000" dirty="0">
              <a:latin typeface="+mn-lt"/>
            </a:endParaRPr>
          </a:p>
          <a:p>
            <a:pPr marL="628650" lvl="1" indent="-171450">
              <a:buFont typeface="Arial" panose="020B0604020202020204" pitchFamily="34" charset="0"/>
              <a:buChar char="•"/>
              <a:defRPr/>
            </a:pPr>
            <a:r>
              <a:rPr lang="sv-SE" altLang="sv-SE" sz="1000" i="1" dirty="0">
                <a:latin typeface="+mn-lt"/>
              </a:rPr>
              <a:t>Förtydliga att dessa förmåner finns där för att Saco-S har varit med och förhandla fram dem. För att vi ska kunna förhandla fram ännu bättre villkor och för att vi ska kunna behålla nuvarande villkor behöver vi vara tillräckligt många medlemmar för att arbetsgivaren ska lyssna på oss. Ju fler vi blir desto större möjligheter har vi att förhandla fram ännu bättre villkor!</a:t>
            </a:r>
            <a:endParaRPr lang="sv-SE" altLang="sv-SE" sz="1000" dirty="0">
              <a:latin typeface="+mn-lt"/>
            </a:endParaRPr>
          </a:p>
          <a:p>
            <a:pPr marL="171450" indent="-171450" eaLnBrk="1" hangingPunct="1">
              <a:buFont typeface="Arial" panose="020B0604020202020204" pitchFamily="34" charset="0"/>
              <a:buChar char="•"/>
              <a:defRPr/>
            </a:pPr>
            <a:r>
              <a:rPr lang="sv-SE" altLang="sv-SE" sz="1000" dirty="0">
                <a:latin typeface="+mn-lt"/>
              </a:rPr>
              <a:t>Medlemsförmåner</a:t>
            </a:r>
          </a:p>
          <a:p>
            <a:pPr marL="628650" lvl="1" indent="-171450" eaLnBrk="1" hangingPunct="1">
              <a:buFont typeface="Arial" panose="020B0604020202020204" pitchFamily="34" charset="0"/>
              <a:buChar char="•"/>
              <a:defRPr/>
            </a:pPr>
            <a:r>
              <a:rPr lang="sv-SE" altLang="sv-SE" sz="1000" dirty="0">
                <a:latin typeface="+mn-lt"/>
              </a:rPr>
              <a:t>Karriärtjänster</a:t>
            </a:r>
          </a:p>
          <a:p>
            <a:pPr marL="628650" lvl="1" indent="-171450" eaLnBrk="1" hangingPunct="1">
              <a:buFont typeface="Arial" panose="020B0604020202020204" pitchFamily="34" charset="0"/>
              <a:buChar char="•"/>
              <a:defRPr/>
            </a:pPr>
            <a:r>
              <a:rPr lang="sv-SE" altLang="sv-SE" sz="1000" dirty="0">
                <a:latin typeface="+mn-lt"/>
              </a:rPr>
              <a:t>Förmånliga försäkringar</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2</a:t>
            </a:fld>
            <a:endParaRPr lang="sv-SE"/>
          </a:p>
        </p:txBody>
      </p:sp>
    </p:spTree>
    <p:extLst>
      <p:ext uri="{BB962C8B-B14F-4D97-AF65-F5344CB8AC3E}">
        <p14:creationId xmlns:p14="http://schemas.microsoft.com/office/powerpoint/2010/main" val="31440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000" dirty="0"/>
              <a:t>Fortsätt den öppna diskussionen från förra frågan.</a:t>
            </a:r>
          </a:p>
          <a:p>
            <a:pPr>
              <a:defRPr/>
            </a:pPr>
            <a:endParaRPr lang="sv-SE" sz="1000" dirty="0"/>
          </a:p>
          <a:p>
            <a:pPr>
              <a:defRPr/>
            </a:pPr>
            <a:r>
              <a:rPr lang="sv-SE" sz="1000" dirty="0"/>
              <a:t>Gör en </a:t>
            </a:r>
            <a:r>
              <a:rPr lang="sv-SE" sz="1000" b="1" dirty="0"/>
              <a:t>ny lista</a:t>
            </a:r>
            <a:r>
              <a:rPr lang="sv-SE" sz="1000" dirty="0"/>
              <a:t>/anteckningsblad alternativt fortsätt på samma lista. Men markera det som är kopplat till fördelen med att just vara med i ett Saco-S förbund med exempelvis en *.</a:t>
            </a:r>
          </a:p>
          <a:p>
            <a:pPr>
              <a:defRPr/>
            </a:pPr>
            <a:endParaRPr lang="sv-SE" sz="1000" dirty="0"/>
          </a:p>
          <a:p>
            <a:pPr>
              <a:defRPr/>
            </a:pPr>
            <a:r>
              <a:rPr lang="sv-SE" sz="1000" dirty="0"/>
              <a:t>Exempel på saker som bör tas upp</a:t>
            </a:r>
          </a:p>
          <a:p>
            <a:pPr>
              <a:defRPr/>
            </a:pPr>
            <a:endParaRPr lang="sv-SE" sz="1000" dirty="0"/>
          </a:p>
          <a:p>
            <a:pPr marL="171450" indent="-171450">
              <a:buFont typeface="Arial" panose="020B0604020202020204" pitchFamily="34" charset="0"/>
              <a:buChar char="•"/>
              <a:defRPr/>
            </a:pPr>
            <a:r>
              <a:rPr lang="sv-SE" sz="1000" dirty="0"/>
              <a:t>Företräder och driver akademikers frågor (Utbildning ska löna sig, kompetensen ska tas tillvara </a:t>
            </a:r>
            <a:r>
              <a:rPr lang="sv-SE" sz="1000" dirty="0" err="1"/>
              <a:t>etc</a:t>
            </a:r>
            <a:r>
              <a:rPr lang="sv-SE" sz="1000" dirty="0"/>
              <a:t>)</a:t>
            </a:r>
          </a:p>
          <a:p>
            <a:pPr marL="171450" indent="-171450">
              <a:buFont typeface="Arial" panose="020B0604020202020204" pitchFamily="34" charset="0"/>
              <a:buChar char="•"/>
              <a:defRPr/>
            </a:pPr>
            <a:r>
              <a:rPr lang="sv-SE" sz="1000" dirty="0"/>
              <a:t>Synliggör akademikernas betydelse för den statliga verksamheten och dess utveckling.</a:t>
            </a:r>
          </a:p>
          <a:p>
            <a:pPr marL="171450" indent="-171450">
              <a:buFont typeface="Arial" panose="020B0604020202020204" pitchFamily="34" charset="0"/>
              <a:buChar char="•"/>
              <a:defRPr/>
            </a:pPr>
            <a:r>
              <a:rPr lang="sv-SE" sz="1000" dirty="0"/>
              <a:t>Värnar om medlemmens utbildning och profession.</a:t>
            </a:r>
          </a:p>
          <a:p>
            <a:pPr marL="171450" indent="-171450">
              <a:buFont typeface="Arial" panose="020B0604020202020204" pitchFamily="34" charset="0"/>
              <a:buChar char="•"/>
              <a:defRPr/>
            </a:pPr>
            <a:r>
              <a:rPr lang="sv-SE" sz="1000" dirty="0"/>
              <a:t>Råd och stöd av ombudsmän som är experter på just din utbildning och profession.</a:t>
            </a:r>
          </a:p>
          <a:p>
            <a:pPr marL="171450" indent="-171450">
              <a:buFont typeface="Arial" panose="020B0604020202020204" pitchFamily="34" charset="0"/>
              <a:buChar char="•"/>
              <a:defRPr/>
            </a:pPr>
            <a:r>
              <a:rPr lang="sv-SE" sz="1000" dirty="0"/>
              <a:t>Saco-S-förbunden finns inom alla sektorer (privat, kommunal och statlig sektor). </a:t>
            </a:r>
            <a:r>
              <a:rPr lang="sv-SE" sz="1000" i="1" dirty="0"/>
              <a:t>Varje förbund är unikt och företräder medlemmar utifrån deras utbildning och profession. Alla kan inte bli medlemmar i ett Saco-S-förbund i huvudsak är det bara personer med en akademisk utbildning/examen. </a:t>
            </a:r>
          </a:p>
          <a:p>
            <a:pPr marL="171450" indent="-171450">
              <a:buFont typeface="Arial" panose="020B0604020202020204" pitchFamily="34" charset="0"/>
              <a:buChar char="•"/>
              <a:defRPr/>
            </a:pPr>
            <a:r>
              <a:rPr lang="sv-SE" sz="1000" dirty="0"/>
              <a:t>Sveriges bästa lönestatistik för akademiker – eftersom Saco-förbunden finns inom alla sektorer har de lönestatistik från alla sektorer.</a:t>
            </a:r>
          </a:p>
          <a:p>
            <a:pPr marL="171450" indent="-171450">
              <a:buFont typeface="Arial" panose="020B0604020202020204" pitchFamily="34" charset="0"/>
              <a:buChar char="•"/>
              <a:defRPr/>
            </a:pPr>
            <a:r>
              <a:rPr lang="sv-SE" sz="1000" dirty="0"/>
              <a:t>Inkomstförsäkring (främst intressant om man byter sektor men kan även vara aktuell i statlig sektor beroende på situation)</a:t>
            </a:r>
          </a:p>
          <a:p>
            <a:pPr marL="171450" indent="-171450">
              <a:buFont typeface="Arial" panose="020B0604020202020204" pitchFamily="34" charset="0"/>
              <a:buChar char="•"/>
              <a:defRPr/>
            </a:pPr>
            <a:r>
              <a:rPr lang="sv-SE" sz="1000" dirty="0"/>
              <a:t>Medlemsförmåner</a:t>
            </a:r>
          </a:p>
          <a:p>
            <a:pPr marL="628650" lvl="1" indent="-171450">
              <a:buFont typeface="Arial" panose="020B0604020202020204" pitchFamily="34" charset="0"/>
              <a:buChar char="•"/>
              <a:defRPr/>
            </a:pPr>
            <a:r>
              <a:rPr lang="sv-SE" sz="1000" dirty="0"/>
              <a:t>Karriärtjänster (Granskning av CV och personligt brev samt LinkedIn-profil, karriärcoachning, intervjuträning, mentorskapsprogram)</a:t>
            </a:r>
          </a:p>
          <a:p>
            <a:pPr marL="628650" lvl="1" indent="-171450">
              <a:buFont typeface="Arial" panose="020B0604020202020204" pitchFamily="34" charset="0"/>
              <a:buChar char="•"/>
              <a:defRPr/>
            </a:pPr>
            <a:r>
              <a:rPr lang="sv-SE" sz="1000" dirty="0"/>
              <a:t>Seminarier och workshops</a:t>
            </a:r>
          </a:p>
          <a:p>
            <a:pPr marL="628650" lvl="1" indent="-171450">
              <a:buFont typeface="Arial" panose="020B0604020202020204" pitchFamily="34" charset="0"/>
              <a:buChar char="•"/>
              <a:defRPr/>
            </a:pPr>
            <a:r>
              <a:rPr lang="sv-SE" sz="1000" dirty="0"/>
              <a:t>Billigare försäkringar</a:t>
            </a:r>
          </a:p>
          <a:p>
            <a:pPr marL="628650" lvl="1" indent="-171450">
              <a:buFont typeface="Arial" panose="020B0604020202020204" pitchFamily="34" charset="0"/>
              <a:buChar char="•"/>
              <a:defRPr/>
            </a:pPr>
            <a:r>
              <a:rPr lang="sv-SE" sz="1000" dirty="0"/>
              <a:t>Billigare bolån (Danske bank, gäller dock ej DIK)</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Fråga också om det har koll på skillnaderna mellan Saco-S och ST, diskutera gärna detta i några minuter.</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Behövs det så redogör för den fackliga kartan.</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LO				TCO				Saco</a:t>
            </a:r>
          </a:p>
          <a:p>
            <a:pPr marL="0" lvl="1">
              <a:buFont typeface="Arial" panose="020B0604020202020204" pitchFamily="34" charset="0"/>
              <a:buNone/>
              <a:defRPr/>
            </a:pPr>
            <a:r>
              <a:rPr lang="sv-SE" sz="1000" dirty="0"/>
              <a:t>Arbetare				Tjänstemän				Akademiker</a:t>
            </a:r>
          </a:p>
          <a:p>
            <a:pPr marL="0" lvl="1">
              <a:buFont typeface="Arial" panose="020B0604020202020204" pitchFamily="34" charset="0"/>
              <a:buNone/>
              <a:defRPr/>
            </a:pPr>
            <a:r>
              <a:rPr lang="sv-SE" sz="1000" dirty="0"/>
              <a:t>Org. efter bransch			Org. efter arbetsplats			Org. efter utbildning och profession</a:t>
            </a:r>
          </a:p>
          <a:p>
            <a:pPr marL="0" lvl="1">
              <a:buFont typeface="Arial" panose="020B0604020202020204" pitchFamily="34" charset="0"/>
              <a:buNone/>
              <a:defRPr/>
            </a:pPr>
            <a:r>
              <a:rPr lang="sv-SE" sz="1000" dirty="0"/>
              <a:t>14 förbund				12 förbund				21 förbund</a:t>
            </a:r>
          </a:p>
          <a:p>
            <a:pPr marL="0" lvl="1">
              <a:buFont typeface="Arial" panose="020B0604020202020204" pitchFamily="34" charset="0"/>
              <a:buNone/>
              <a:defRPr/>
            </a:pPr>
            <a:r>
              <a:rPr lang="sv-SE" sz="1000" dirty="0"/>
              <a:t>Ca 1,2 </a:t>
            </a:r>
            <a:r>
              <a:rPr lang="sv-SE" sz="1000" dirty="0" err="1"/>
              <a:t>milj</a:t>
            </a:r>
            <a:r>
              <a:rPr lang="sv-SE" sz="1000" dirty="0"/>
              <a:t> medlemmar			ca 1,2 </a:t>
            </a:r>
            <a:r>
              <a:rPr lang="sv-SE" sz="1000" dirty="0" err="1"/>
              <a:t>milj</a:t>
            </a:r>
            <a:r>
              <a:rPr lang="sv-SE" sz="1000" dirty="0"/>
              <a:t> medlemmar			ca 940 000 medlemmar	</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b="1" dirty="0"/>
              <a:t>Inom staten	</a:t>
            </a:r>
          </a:p>
          <a:p>
            <a:pPr marL="0" lvl="1">
              <a:buFont typeface="Arial" panose="020B0604020202020204" pitchFamily="34" charset="0"/>
              <a:buNone/>
              <a:defRPr/>
            </a:pPr>
            <a:r>
              <a:rPr lang="sv-SE" sz="1000" dirty="0"/>
              <a:t>Seko				ST	</a:t>
            </a:r>
            <a:r>
              <a:rPr lang="sv-SE" sz="1000"/>
              <a:t>		</a:t>
            </a:r>
            <a:r>
              <a:rPr lang="sv-SE" sz="1000" dirty="0"/>
              <a:t>	Saco-S</a:t>
            </a:r>
          </a:p>
          <a:p>
            <a:pPr marL="0" lvl="1">
              <a:buFont typeface="Arial" panose="020B0604020202020204" pitchFamily="34" charset="0"/>
              <a:buNone/>
              <a:defRPr/>
            </a:pPr>
            <a:r>
              <a:rPr lang="sv-SE" sz="1000" dirty="0"/>
              <a:t>Ca 5 700 medlemmar			(</a:t>
            </a:r>
            <a:r>
              <a:rPr lang="sv-SE" sz="1000" dirty="0" err="1"/>
              <a:t>förhandlingsorg</a:t>
            </a:r>
            <a:r>
              <a:rPr lang="sv-SE" sz="1000" dirty="0"/>
              <a:t> OFR)			18 förbund</a:t>
            </a:r>
          </a:p>
          <a:p>
            <a:pPr marL="0" lvl="1">
              <a:buFont typeface="Arial" panose="020B0604020202020204" pitchFamily="34" charset="0"/>
              <a:buNone/>
              <a:defRPr/>
            </a:pPr>
            <a:r>
              <a:rPr lang="sv-SE" sz="1000" dirty="0"/>
              <a:t>Inom ”statsförvaltning” 			ca 95 000 medlemmar			ca 90 000medlemmar</a:t>
            </a:r>
            <a:br>
              <a:rPr lang="sv-SE" sz="1000" dirty="0"/>
            </a:br>
            <a:r>
              <a:rPr lang="sv-SE" sz="1000" dirty="0"/>
              <a:t>					</a:t>
            </a:r>
          </a:p>
          <a:p>
            <a:pPr marL="0" lvl="1">
              <a:buFont typeface="Arial" panose="020B0604020202020204" pitchFamily="34" charset="0"/>
              <a:buNone/>
              <a:defRPr/>
            </a:pPr>
            <a:endParaRPr lang="sv-SE" sz="1000" dirty="0"/>
          </a:p>
          <a:p>
            <a:pPr marL="628650" lvl="1" indent="-171450">
              <a:buFont typeface="Arial" panose="020B0604020202020204" pitchFamily="34" charset="0"/>
              <a:buChar char="•"/>
              <a:defRPr/>
            </a:pPr>
            <a:endParaRPr lang="sv-SE" sz="1000" dirty="0"/>
          </a:p>
          <a:p>
            <a:pPr marL="628650" lvl="1" indent="-171450">
              <a:buFont typeface="Arial" panose="020B0604020202020204" pitchFamily="34" charset="0"/>
              <a:buChar char="•"/>
              <a:defRPr/>
            </a:pPr>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3</a:t>
            </a:fld>
            <a:endParaRPr lang="sv-SE"/>
          </a:p>
        </p:txBody>
      </p:sp>
    </p:spTree>
    <p:extLst>
      <p:ext uri="{BB962C8B-B14F-4D97-AF65-F5344CB8AC3E}">
        <p14:creationId xmlns:p14="http://schemas.microsoft.com/office/powerpoint/2010/main" val="261976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sz="1000" dirty="0">
                <a:latin typeface="+mn-lt"/>
              </a:rPr>
              <a:t>Vad händer om vi blir för få? </a:t>
            </a:r>
            <a:r>
              <a:rPr lang="sv-SE" altLang="sv-SE" sz="1000" b="1" dirty="0">
                <a:latin typeface="+mn-lt"/>
              </a:rPr>
              <a:t>Öppen diskussion.</a:t>
            </a:r>
          </a:p>
          <a:p>
            <a:endParaRPr lang="sv-SE" altLang="sv-SE" sz="1000" dirty="0">
              <a:latin typeface="+mn-lt"/>
            </a:endParaRPr>
          </a:p>
          <a:p>
            <a:r>
              <a:rPr lang="sv-SE" altLang="sv-SE" sz="1000" dirty="0">
                <a:latin typeface="+mn-lt"/>
              </a:rPr>
              <a:t>Hur ser organisationsgraden ut på myndigheten? Saco, ST, Seko </a:t>
            </a:r>
            <a:r>
              <a:rPr lang="sv-SE" altLang="sv-SE" sz="1000" dirty="0" err="1">
                <a:latin typeface="+mn-lt"/>
              </a:rPr>
              <a:t>oorg</a:t>
            </a:r>
            <a:r>
              <a:rPr lang="sv-SE" altLang="sv-SE" sz="1000" dirty="0">
                <a:latin typeface="+mn-lt"/>
              </a:rPr>
              <a:t>?. </a:t>
            </a:r>
          </a:p>
          <a:p>
            <a:r>
              <a:rPr lang="sv-SE" altLang="sv-SE" sz="1000" dirty="0">
                <a:latin typeface="+mn-lt"/>
              </a:rPr>
              <a:t>Pensionsavgångar, hur många måste man rekrytera för att ligga kvar på samma nivå?</a:t>
            </a:r>
          </a:p>
          <a:p>
            <a:endParaRPr lang="sv-SE" altLang="sv-SE" sz="1000" dirty="0">
              <a:latin typeface="+mn-lt"/>
            </a:endParaRPr>
          </a:p>
          <a:p>
            <a:r>
              <a:rPr lang="sv-SE" altLang="sv-SE" sz="1000" dirty="0">
                <a:latin typeface="+mn-lt"/>
              </a:rPr>
              <a:t>Denna fråga är lite upprepning från tidigare, men det skadar inte att riktigt nöta in budskapet.</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4</a:t>
            </a:fld>
            <a:endParaRPr lang="sv-SE"/>
          </a:p>
        </p:txBody>
      </p:sp>
    </p:spTree>
    <p:extLst>
      <p:ext uri="{BB962C8B-B14F-4D97-AF65-F5344CB8AC3E}">
        <p14:creationId xmlns:p14="http://schemas.microsoft.com/office/powerpoint/2010/main" val="320357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ea typeface="ＭＳ Ｐゴシック" panose="020B0600070205080204" pitchFamily="34" charset="-128"/>
              </a:rPr>
              <a:t>Praktiskt tillvägagångssätt</a:t>
            </a:r>
          </a:p>
          <a:p>
            <a:pPr>
              <a:defRPr/>
            </a:pPr>
            <a:r>
              <a:rPr lang="sv-SE" altLang="sv-SE" sz="1200" b="1" dirty="0">
                <a:ea typeface="ＭＳ Ｐゴシック" panose="020B0600070205080204" pitchFamily="34" charset="-128"/>
              </a:rPr>
              <a:t>Utgå från dig själv</a:t>
            </a:r>
          </a:p>
          <a:p>
            <a:pPr>
              <a:defRPr/>
            </a:pPr>
            <a:r>
              <a:rPr lang="sv-SE" altLang="sv-SE" sz="1200" dirty="0">
                <a:ea typeface="ＭＳ Ｐゴシック" panose="020B0600070205080204" pitchFamily="34" charset="-128"/>
              </a:rPr>
              <a:t>Vid det här laget borde deltagarna känna sig trygga i varför de själva är med i ett Saco-S-förbund. Detta är grunden för att kunna vårda och värva nya medlemmar. Det är alltid lättare att under ett samtal med en potentiell medlem utgå från sig själv.</a:t>
            </a:r>
          </a:p>
          <a:p>
            <a:pPr>
              <a:defRPr/>
            </a:pPr>
            <a:endParaRPr lang="sv-SE" altLang="sv-SE" sz="1200" dirty="0">
              <a:ea typeface="ＭＳ Ｐゴシック" panose="020B0600070205080204" pitchFamily="34" charset="-128"/>
            </a:endParaRPr>
          </a:p>
          <a:p>
            <a:pPr>
              <a:defRPr/>
            </a:pPr>
            <a:r>
              <a:rPr lang="sv-SE" altLang="sv-SE" sz="1200" b="1" dirty="0">
                <a:ea typeface="ＭＳ Ｐゴシック" panose="020B0600070205080204" pitchFamily="34" charset="-128"/>
              </a:rPr>
              <a:t>Identifiering och kontaktvägar</a:t>
            </a:r>
          </a:p>
          <a:p>
            <a:pPr>
              <a:defRPr/>
            </a:pPr>
            <a:r>
              <a:rPr lang="sv-SE" altLang="sv-SE" sz="1200" dirty="0">
                <a:ea typeface="ＭＳ Ｐゴシック" panose="020B0600070205080204" pitchFamily="34" charset="-128"/>
              </a:rPr>
              <a:t>Kort öppen diskussion kring hur man kan göra för att identifiera befintliga kollegor som inte är med i ett Saco-S-förbund.</a:t>
            </a:r>
          </a:p>
          <a:p>
            <a:pPr>
              <a:defRPr/>
            </a:pPr>
            <a:endParaRPr lang="sv-SE" altLang="sv-SE" sz="1200" dirty="0">
              <a:ea typeface="ＭＳ Ｐゴシック" panose="020B0600070205080204" pitchFamily="34" charset="-128"/>
            </a:endParaRPr>
          </a:p>
          <a:p>
            <a:pPr>
              <a:defRPr/>
            </a:pPr>
            <a:r>
              <a:rPr lang="sv-SE" altLang="sv-SE" sz="1200" dirty="0">
                <a:ea typeface="ＭＳ Ｐゴシック" panose="020B0600070205080204" pitchFamily="34" charset="-128"/>
              </a:rPr>
              <a:t>Hur närmar man sig dem på bästa sätt. Kontaktvägar? – e-post, anslagstavla, broschyr, personligt möte? Kort diskussion.</a:t>
            </a:r>
          </a:p>
          <a:p>
            <a:pPr marL="171450" indent="-171450">
              <a:buFontTx/>
              <a:buChar char="-"/>
              <a:defRPr/>
            </a:pPr>
            <a:endParaRPr lang="sv-SE" altLang="sv-SE" sz="1200" dirty="0">
              <a:ea typeface="ＭＳ Ｐゴシック" panose="020B0600070205080204" pitchFamily="34" charset="-128"/>
            </a:endParaRPr>
          </a:p>
          <a:p>
            <a:pPr>
              <a:defRPr/>
            </a:pPr>
            <a:r>
              <a:rPr lang="sv-SE" altLang="sv-SE" sz="1200" i="1" dirty="0">
                <a:ea typeface="ＭＳ Ｐゴシック" panose="020B0600070205080204" pitchFamily="34" charset="-128"/>
              </a:rPr>
              <a:t>Få deltagarna att tänka på att det finns massvis av tillfällen då man kan lyfta fram vikten av att vara fackligt ansluten och fackets betydelse lokalt och det stöd och råd man kan få av facket. I det dagliga samtalet med kollegor, som ofta handlar om arbetssituation och arbetsmiljö, är det viktigt att lyfta fram fackets roll och betydelse. Om en kollega exempelvis klagar på sin arbetsbelastning eller arbetsmiljö, berätta hur facket kan stötta kollegan. Om en kollega pratar om att det är dags att söka sig vidare, lyft fram de karriärtjänster som ingår i det fackliga medlemskapet och som kan hjälpa kollegan i sitt sökande efter en ny arbetsplats</a:t>
            </a:r>
            <a:r>
              <a:rPr lang="sv-SE" altLang="sv-SE" sz="1200" dirty="0">
                <a:ea typeface="ＭＳ Ｐゴシック" panose="020B0600070205080204" pitchFamily="34" charset="-128"/>
              </a:rPr>
              <a:t>.</a:t>
            </a:r>
          </a:p>
          <a:p>
            <a:pPr>
              <a:defRPr/>
            </a:pPr>
            <a:endParaRPr lang="sv-SE" altLang="sv-SE" sz="1200" dirty="0">
              <a:ea typeface="ＭＳ Ｐゴシック" panose="020B0600070205080204" pitchFamily="34" charset="-128"/>
            </a:endParaRPr>
          </a:p>
          <a:p>
            <a:pPr>
              <a:defRPr/>
            </a:pPr>
            <a:r>
              <a:rPr lang="sv-SE" altLang="sv-SE" sz="1200" b="1" dirty="0">
                <a:ea typeface="ＭＳ Ｐゴシック" panose="020B0600070205080204" pitchFamily="34" charset="-128"/>
              </a:rPr>
              <a:t>Din stil</a:t>
            </a:r>
          </a:p>
          <a:p>
            <a:pPr>
              <a:defRPr/>
            </a:pPr>
            <a:r>
              <a:rPr lang="sv-SE" altLang="sv-SE" sz="1200" dirty="0">
                <a:ea typeface="ＭＳ Ｐゴシック" panose="020B0600070205080204" pitchFamily="34" charset="-128"/>
              </a:rPr>
              <a:t>Gör det som du känner dig bekväm med. Är det exempelvis obekvämt och besvärligt att söka upp någon. Identifiera andra tillfällen som känns bättre. Exempelvis under samtalet på fikarasten.</a:t>
            </a:r>
          </a:p>
          <a:p>
            <a:pPr>
              <a:defRPr/>
            </a:pPr>
            <a:endParaRPr lang="sv-SE" altLang="sv-SE" sz="1200" dirty="0">
              <a:ea typeface="ＭＳ Ｐゴシック" panose="020B0600070205080204" pitchFamily="34" charset="-128"/>
            </a:endParaRPr>
          </a:p>
          <a:p>
            <a:pPr marL="0" indent="0">
              <a:buFontTx/>
              <a:buNone/>
              <a:defRPr/>
            </a:pPr>
            <a:r>
              <a:rPr lang="sv-SE" altLang="sv-SE" sz="1200" b="1" dirty="0">
                <a:ea typeface="ＭＳ Ｐゴシック" panose="020B0600070205080204" pitchFamily="34" charset="-128"/>
              </a:rPr>
              <a:t>Det personliga mötet - </a:t>
            </a:r>
            <a:r>
              <a:rPr lang="sv-SE" sz="1200" b="1" dirty="0">
                <a:ea typeface="ＭＳ Ｐゴシック" charset="-128"/>
              </a:rPr>
              <a:t>Övergripande bild</a:t>
            </a:r>
          </a:p>
          <a:p>
            <a:pPr marL="228600" indent="-228600">
              <a:buFontTx/>
              <a:buAutoNum type="arabicPeriod"/>
              <a:defRPr/>
            </a:pPr>
            <a:r>
              <a:rPr lang="sv-SE" sz="1200" dirty="0">
                <a:ea typeface="ＭＳ Ｐゴシック" charset="-128"/>
              </a:rPr>
              <a:t>Ta kontakt – Vart vill du ta kontakt? Vid fikabordet, vid arbetsplatsen? Presentera dig kort – max 30 sek. Fråga om de är med i facket? Vissa intresse för personen, fråga om vilken utbildning de har och / eller vad de har arbetat med tidigare. Varför valde de denna arbetsgivare. Vad är viktigt för att man ska trivas på jobbet?	</a:t>
            </a:r>
          </a:p>
          <a:p>
            <a:pPr marL="228600" indent="-228600">
              <a:buFontTx/>
              <a:buAutoNum type="arabicPeriod"/>
              <a:defRPr/>
            </a:pPr>
            <a:r>
              <a:rPr lang="sv-SE" sz="1200" dirty="0">
                <a:ea typeface="ＭＳ Ｐゴシック" charset="-128"/>
              </a:rPr>
              <a:t>Behovsanalys – varför behöver de vara med i facket? Är det att de inte har råd (men de har ju ett jobb). Vill inte? Visa/lyft fram behovet! (har man investerat tid och pengar i en akademisk utbildning så finns det självklart ett behov av att värna om denna).</a:t>
            </a:r>
          </a:p>
          <a:p>
            <a:pPr marL="228600" indent="-228600">
              <a:buFontTx/>
              <a:buAutoNum type="arabicPeriod"/>
              <a:defRPr/>
            </a:pPr>
            <a:r>
              <a:rPr lang="sv-SE" sz="1200" dirty="0">
                <a:ea typeface="ＭＳ Ｐゴシック" charset="-128"/>
              </a:rPr>
              <a:t>Presentation – av den lokala Saco-S –föreningen. Vad arbetar ni med, vilka frågor driver ni, stöd och råd lokalt? Exempelvis inför lönesamtal?</a:t>
            </a:r>
          </a:p>
          <a:p>
            <a:pPr marL="228600" indent="-228600">
              <a:buFontTx/>
              <a:buAutoNum type="arabicPeriod"/>
              <a:defRPr/>
            </a:pPr>
            <a:r>
              <a:rPr lang="sv-SE" sz="1200" dirty="0">
                <a:ea typeface="ＭＳ Ｐゴシック" charset="-128"/>
              </a:rPr>
              <a:t>Avsluta! </a:t>
            </a:r>
            <a:r>
              <a:rPr lang="sv-SE" sz="1200" i="1" dirty="0">
                <a:ea typeface="ＭＳ Ｐゴシック" charset="-128"/>
              </a:rPr>
              <a:t>”Vill du gå med i ett Saco-S-förbund? </a:t>
            </a:r>
            <a:r>
              <a:rPr lang="sv-SE" sz="1200" b="1" i="1" dirty="0">
                <a:ea typeface="ＭＳ Ｐゴシック" charset="-128"/>
              </a:rPr>
              <a:t>Vi vill att du ska bli medlem</a:t>
            </a:r>
            <a:r>
              <a:rPr lang="sv-SE" sz="1200" i="1" dirty="0">
                <a:ea typeface="ＭＳ Ｐゴシック" charset="-128"/>
              </a:rPr>
              <a:t>”</a:t>
            </a:r>
          </a:p>
          <a:p>
            <a:pPr>
              <a:defRPr/>
            </a:pPr>
            <a:endParaRPr lang="sv-SE" sz="1200" i="1" dirty="0">
              <a:ea typeface="ＭＳ Ｐゴシック" charset="-128"/>
            </a:endParaRPr>
          </a:p>
          <a:p>
            <a:pPr>
              <a:defRPr/>
            </a:pPr>
            <a:r>
              <a:rPr lang="sv-SE" sz="1200" dirty="0">
                <a:ea typeface="ＭＳ Ｐゴシック" charset="-128"/>
              </a:rPr>
              <a:t>Hjälp medlemmen att identifiera vilket förbund som passar dem. Om de redan vet vilket förbund de skulle vilja gå med i ta namn och kontaktuppgifter och se personligen till så att någon från förbunden kontaktar dem! Alternativt hjälp dem att fylla i medlemsansökan på plats. </a:t>
            </a:r>
          </a:p>
          <a:p>
            <a:pPr>
              <a:defRPr/>
            </a:pPr>
            <a:endParaRPr lang="sv-SE" sz="1200" dirty="0">
              <a:ea typeface="ＭＳ Ｐゴシック" charset="-128"/>
            </a:endParaRPr>
          </a:p>
          <a:p>
            <a:pPr>
              <a:defRPr/>
            </a:pPr>
            <a:r>
              <a:rPr lang="sv-SE" sz="1200" dirty="0">
                <a:ea typeface="ＭＳ Ｐゴシック" charset="-128"/>
              </a:rPr>
              <a:t>Viktigt att fråga och få ett ordentligt avslut! </a:t>
            </a:r>
            <a:r>
              <a:rPr lang="sv-SE" sz="1200" b="1" dirty="0">
                <a:ea typeface="ＭＳ Ｐゴシック" charset="-128"/>
              </a:rPr>
              <a:t>Ett nej är också ett avslut!</a:t>
            </a:r>
          </a:p>
          <a:p>
            <a:pPr>
              <a:defRPr/>
            </a:pPr>
            <a:endParaRPr lang="sv-SE" altLang="sv-SE" sz="1200" dirty="0">
              <a:ea typeface="ＭＳ Ｐゴシック" panose="020B0600070205080204" pitchFamily="34" charset="-128"/>
            </a:endParaRPr>
          </a:p>
          <a:p>
            <a:pPr>
              <a:defRPr/>
            </a:pPr>
            <a:endParaRPr lang="sv-SE" altLang="sv-SE" sz="1200" dirty="0">
              <a:ea typeface="ＭＳ Ｐゴシック" panose="020B0600070205080204" pitchFamily="34" charset="-128"/>
            </a:endParaRPr>
          </a:p>
          <a:p>
            <a:pPr>
              <a:defRPr/>
            </a:pPr>
            <a:endParaRPr lang="sv-SE" altLang="sv-SE" dirty="0">
              <a:ea typeface="ＭＳ Ｐゴシック" panose="020B0600070205080204" pitchFamily="34" charset="-128"/>
            </a:endParaRP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5</a:t>
            </a:fld>
            <a:endParaRPr lang="sv-SE"/>
          </a:p>
        </p:txBody>
      </p:sp>
    </p:spTree>
    <p:extLst>
      <p:ext uri="{BB962C8B-B14F-4D97-AF65-F5344CB8AC3E}">
        <p14:creationId xmlns:p14="http://schemas.microsoft.com/office/powerpoint/2010/main" val="218578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err="1"/>
              <a:t>Kontaktfasen</a:t>
            </a:r>
            <a:endParaRPr lang="sv-SE" altLang="sv-SE" sz="1200" b="1" dirty="0"/>
          </a:p>
          <a:p>
            <a:r>
              <a:rPr lang="sv-SE" altLang="sv-SE" sz="1200" dirty="0"/>
              <a:t>Inför mötet</a:t>
            </a:r>
          </a:p>
          <a:p>
            <a:r>
              <a:rPr lang="sv-SE" altLang="sv-SE" sz="1200" dirty="0"/>
              <a:t>Fundera på vem det är du kommer att träffa. Är det en nyanställd eller en oorganiserad kollega som arbetat på arbetsplatsen? Vart passar det bäst för dig att träffas, i ett bokat mötesrum, vid fikabordet, vid kollegans arbetsplats/rum? </a:t>
            </a:r>
          </a:p>
          <a:p>
            <a:endParaRPr lang="sv-SE" altLang="sv-SE" sz="1200" dirty="0"/>
          </a:p>
          <a:p>
            <a:r>
              <a:rPr lang="sv-SE" altLang="sv-SE" sz="1200" dirty="0"/>
              <a:t>Under mötet</a:t>
            </a:r>
          </a:p>
          <a:p>
            <a:r>
              <a:rPr lang="sv-SE" altLang="sv-SE" sz="1200" dirty="0"/>
              <a:t>Glöm inte att presentera dig själv och din roll. Fokus ligger på att skapa förtroende och väcka nyfikenhet.</a:t>
            </a:r>
          </a:p>
          <a:p>
            <a:r>
              <a:rPr lang="sv-SE" altLang="sv-SE" sz="1200" dirty="0"/>
              <a:t>Var avslappnad och visa ett genuint intresse för den du möter. </a:t>
            </a:r>
          </a:p>
          <a:p>
            <a:r>
              <a:rPr lang="sv-SE" altLang="sv-SE" sz="1200" dirty="0"/>
              <a:t>Använda dig av </a:t>
            </a:r>
            <a:r>
              <a:rPr lang="sv-SE" altLang="sv-SE" sz="1200" b="1" dirty="0"/>
              <a:t>öppna frågor </a:t>
            </a:r>
            <a:r>
              <a:rPr lang="sv-SE" altLang="sv-SE" sz="1200" dirty="0"/>
              <a:t>som kräver mer än ett ja eller nej som svar </a:t>
            </a:r>
            <a:r>
              <a:rPr lang="sv-SE" altLang="sv-SE" sz="1200" i="1" dirty="0"/>
              <a:t>(Vad, när, var, hur och vem)</a:t>
            </a:r>
            <a:r>
              <a:rPr lang="sv-SE" altLang="sv-SE" sz="1200" dirty="0"/>
              <a:t>. Exempelvis: Vad har du för utbildningsbakgrund? Vart har du arbetet tidigare? Varför har du valt att jobba här hos oss? </a:t>
            </a:r>
          </a:p>
          <a:p>
            <a:r>
              <a:rPr lang="sv-SE" altLang="sv-SE" sz="1200" dirty="0"/>
              <a:t>Fråga om de är medlemmar i ett fackförbund.</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6</a:t>
            </a:fld>
            <a:endParaRPr lang="sv-SE"/>
          </a:p>
        </p:txBody>
      </p:sp>
    </p:spTree>
    <p:extLst>
      <p:ext uri="{BB962C8B-B14F-4D97-AF65-F5344CB8AC3E}">
        <p14:creationId xmlns:p14="http://schemas.microsoft.com/office/powerpoint/2010/main" val="163672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t>Behovsanalys</a:t>
            </a:r>
          </a:p>
          <a:p>
            <a:pPr>
              <a:defRPr/>
            </a:pPr>
            <a:r>
              <a:rPr lang="sv-SE" altLang="sv-SE" sz="1200" dirty="0"/>
              <a:t>Identifiera vilka behov kollegan har. Använd öppna frågor för att identifiera dessa. Exempel: Vad får dig att trivas på en arbetsplats? Finns det något här som behöver förbättras? Om de inte är med i facket i dag, varför har de valt att stå utanför? Anser de sig inte behöva råd och stöd under karriären? Vem ber medlemmen om råd när i arbets- och karriärrelaterade frågor?</a:t>
            </a:r>
          </a:p>
          <a:p>
            <a:pPr>
              <a:defRPr/>
            </a:pPr>
            <a:endParaRPr lang="sv-SE" altLang="sv-SE" sz="1200" dirty="0"/>
          </a:p>
          <a:p>
            <a:pPr>
              <a:defRPr/>
            </a:pPr>
            <a:r>
              <a:rPr lang="sv-SE" altLang="sv-SE" sz="1200" dirty="0"/>
              <a:t>Försök att identifiera vilka behov, drivkrafter och intressen som personen du pratar med har. När denna bild är klar är det lättare att presentera argument för ett medlemskap i ett Saco-S-förbund som är anpassade efter personens behov.</a:t>
            </a:r>
          </a:p>
          <a:p>
            <a:pPr>
              <a:defRPr/>
            </a:pPr>
            <a:endParaRPr lang="sv-SE" altLang="sv-SE" sz="1200" dirty="0"/>
          </a:p>
          <a:p>
            <a:pPr>
              <a:defRPr/>
            </a:pPr>
            <a:r>
              <a:rPr lang="sv-SE" altLang="sv-SE" sz="1200" dirty="0"/>
              <a:t>Därefter kan det vara bra att ställa några </a:t>
            </a:r>
            <a:r>
              <a:rPr lang="sv-SE" altLang="sv-SE" sz="1200" b="1" dirty="0"/>
              <a:t>stängda frågor </a:t>
            </a:r>
          </a:p>
          <a:p>
            <a:pPr>
              <a:defRPr/>
            </a:pPr>
            <a:r>
              <a:rPr lang="sv-SE" altLang="sv-SE" sz="1200" dirty="0"/>
              <a:t>Exempel på stängda frågor: (kan bara svara ja eller nej)</a:t>
            </a:r>
          </a:p>
          <a:p>
            <a:pPr>
              <a:defRPr/>
            </a:pPr>
            <a:endParaRPr lang="sv-SE" altLang="sv-SE" sz="1200" dirty="0"/>
          </a:p>
          <a:p>
            <a:pPr>
              <a:defRPr/>
            </a:pPr>
            <a:r>
              <a:rPr lang="sv-SE" altLang="sv-SE" sz="1200" i="1" dirty="0"/>
              <a:t>Om jag har förstått dig rätt så tycker du att det är viktigt att Skatteverket tillvaratar din kompetens?</a:t>
            </a:r>
          </a:p>
          <a:p>
            <a:pPr>
              <a:defRPr/>
            </a:pPr>
            <a:r>
              <a:rPr lang="sv-SE" altLang="sv-SE" sz="1200" i="1" dirty="0"/>
              <a:t>Att din arbetsinsats ska återspeglas i lönen tyckte du var viktigt?</a:t>
            </a:r>
          </a:p>
          <a:p>
            <a:pPr>
              <a:defRPr/>
            </a:pPr>
            <a:r>
              <a:rPr lang="sv-SE" altLang="sv-SE" sz="1200" i="1" dirty="0"/>
              <a:t>Du sa att det var viktigt att du hade en god dialog med din chef om lön och andra anställningsvillkor och att löneprocessen var tydlig och transparant? </a:t>
            </a:r>
          </a:p>
          <a:p>
            <a:pPr>
              <a:defRPr/>
            </a:pPr>
            <a:endParaRPr lang="sv-SE" altLang="sv-SE" sz="1200" i="1" dirty="0"/>
          </a:p>
          <a:p>
            <a:pPr>
              <a:defRPr/>
            </a:pPr>
            <a:r>
              <a:rPr lang="sv-SE" altLang="sv-SE" sz="1200" b="1" i="1" dirty="0"/>
              <a:t>OBS! Ta inte över samtalet!</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7</a:t>
            </a:fld>
            <a:endParaRPr lang="sv-SE"/>
          </a:p>
        </p:txBody>
      </p:sp>
    </p:spTree>
    <p:extLst>
      <p:ext uri="{BB962C8B-B14F-4D97-AF65-F5344CB8AC3E}">
        <p14:creationId xmlns:p14="http://schemas.microsoft.com/office/powerpoint/2010/main" val="246727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Presentationsfasen</a:t>
            </a:r>
          </a:p>
          <a:p>
            <a:r>
              <a:rPr lang="sv-SE" altLang="sv-SE" sz="1200" dirty="0"/>
              <a:t>Om du har gjort rätt analys av medarbetarens behov och lyssnat aktivt så vet du vilka argument du ska välja och vad du särskilt ska redogöra för när det gäller det lokalfackliga arbetet och hur Saco-S-föreningen påverkar arbetsplatsen.</a:t>
            </a:r>
          </a:p>
          <a:p>
            <a:endParaRPr lang="sv-SE" altLang="sv-SE" sz="1200" dirty="0"/>
          </a:p>
          <a:p>
            <a:r>
              <a:rPr lang="sv-SE" altLang="sv-SE" sz="1200" dirty="0"/>
              <a:t>Om det exempelvis är en person som sitter på en allmän visstidsanställning eller ett vikariat så kanske du kan berätta vilken hjälp man kan få från facket gällande karriärtjänster och inkomstförsäkring.</a:t>
            </a:r>
          </a:p>
          <a:p>
            <a:endParaRPr lang="sv-SE" altLang="sv-SE"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altLang="sv-SE" sz="1200" dirty="0"/>
              <a:t>Om det är en person som är väldigt intresserad av lön redogör för hur Saco-S arbetar med den lokala löneprocessen samt de råd och det stöd som erbjuds från facket lokalt och centralt samt lönestatistik. Kort om vår lönepolitik att det är medarbetarens bidrag till verksamhetens mål och resultat ska synas i lönen och löneutvecklingen. </a:t>
            </a:r>
          </a:p>
          <a:p>
            <a:endParaRPr lang="sv-SE" altLang="sv-SE" sz="1200" dirty="0"/>
          </a:p>
          <a:p>
            <a:r>
              <a:rPr lang="sv-SE" altLang="sv-SE" sz="1200" dirty="0"/>
              <a:t>Glöm inte att lyfta fram att vi är ett förbund för akademiker. Vi är de som driver akademikers frågor och skapar bra förutsättningar för att akademiker ska ha bra villkor. De förmåner som man får som statlig anställd (semester, tjänstledighet, 90-ersttning </a:t>
            </a:r>
            <a:r>
              <a:rPr lang="sv-SE" altLang="sv-SE" sz="1200" dirty="0" err="1"/>
              <a:t>etc</a:t>
            </a:r>
            <a:r>
              <a:rPr lang="sv-SE" altLang="sv-SE" sz="1200" dirty="0"/>
              <a:t>) får man för att akademiker inom staten har organiserat sig och förhandlat fram dessa villkor. För att få behålla dem och förhandla fram bättre villkor behöver vi organisera så många på arbetsplatsen som möjligt.</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8</a:t>
            </a:fld>
            <a:endParaRPr lang="sv-SE"/>
          </a:p>
        </p:txBody>
      </p:sp>
    </p:spTree>
    <p:extLst>
      <p:ext uri="{BB962C8B-B14F-4D97-AF65-F5344CB8AC3E}">
        <p14:creationId xmlns:p14="http://schemas.microsoft.com/office/powerpoint/2010/main" val="314534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a:t>Avslut!</a:t>
            </a:r>
          </a:p>
          <a:p>
            <a:r>
              <a:rPr lang="sv-SE" altLang="sv-SE" sz="1200" dirty="0"/>
              <a:t>Underskatta inte vikten av ett bra avslut!</a:t>
            </a:r>
          </a:p>
          <a:p>
            <a:endParaRPr lang="sv-SE" altLang="sv-SE" sz="1200" dirty="0"/>
          </a:p>
          <a:p>
            <a:r>
              <a:rPr lang="sv-SE" altLang="sv-SE" sz="1200" b="1" dirty="0"/>
              <a:t>Fråga: Vill du bli medlem i ett Saco-S-förbund? För vi vill väldigt gärna ha dig som medlem!</a:t>
            </a:r>
          </a:p>
          <a:p>
            <a:r>
              <a:rPr lang="sv-SE" altLang="sv-SE" sz="1200" dirty="0"/>
              <a:t>Vid ett:</a:t>
            </a:r>
          </a:p>
          <a:p>
            <a:r>
              <a:rPr lang="sv-SE" altLang="sv-SE" sz="1200" b="1" dirty="0"/>
              <a:t>Ja: </a:t>
            </a:r>
            <a:r>
              <a:rPr lang="sv-SE" altLang="sv-SE" sz="1200" dirty="0"/>
              <a:t>Hjälp medlemmen att bli medlem. Fråga om de redan nu vet vilket förbund de vill bli medlem i. Hjälp dem att bli medlemmar genom att tillsammans gå in via respektive förbunds webbplats alternativt fråga om du kan skicka medlemmens namn och kontaktuppgifter till förbundet så att förbundet kan ta kontakt med medlemmen och hjälpa dem med ansökningen och svara på eventuella frågor som medarbetaren har om medlemskap, försäkringar eller a-kassa.  </a:t>
            </a:r>
          </a:p>
          <a:p>
            <a:r>
              <a:rPr lang="sv-SE" altLang="sv-SE" sz="1200" dirty="0"/>
              <a:t>Be medlemmen informera dig när de har blivit medlemmar, så du kan gå förbi med en välkomstpresent (profilprodukter)</a:t>
            </a:r>
          </a:p>
          <a:p>
            <a:endParaRPr lang="sv-SE" altLang="sv-SE" sz="1200" dirty="0"/>
          </a:p>
          <a:p>
            <a:r>
              <a:rPr lang="sv-SE" altLang="sv-SE" sz="1200" b="1" dirty="0"/>
              <a:t>Nej: </a:t>
            </a:r>
            <a:r>
              <a:rPr lang="sv-SE" altLang="sv-SE" sz="1200" b="0" dirty="0"/>
              <a:t>Ett nej är också ett avslut! Tacka för att du fick möjlighet att berätta om Saco-S och det arbete som föreningen bedriver på arbetsplatsen. Fråga om den potentiella medlemmen skulle vara intresserad att komma på ett medlemsmöte eller en medlemsaktivet i framtiden bara för att få lite mer information om hur ni jobbar.</a:t>
            </a:r>
          </a:p>
          <a:p>
            <a:endParaRPr lang="sv-SE" altLang="sv-SE" sz="1200" b="0" dirty="0"/>
          </a:p>
          <a:p>
            <a:r>
              <a:rPr lang="sv-SE" altLang="sv-SE" sz="1200" b="1" dirty="0"/>
              <a:t>Vill tänka på saken: </a:t>
            </a:r>
            <a:r>
              <a:rPr lang="sv-SE" altLang="sv-SE" sz="1200" b="0" dirty="0"/>
              <a:t>Det går självklart bra. Fråga om medlemmen vill bli uppringd av en någon på ett förbund (ombudsman eller medlemsservice) som kan berätta mer eller svara på eventuella frågor. Fråga om det går bra att du stämmer av med personen om ca en vecka och erbjud din hjälp om medlemmen väljer att sedan gå med i ett Saco-S förbund. Fråga om medlemmen skulle vara intresserad att komma på ett medlemsmöte eller en medlemsaktivet i framtiden bara för att få lite mer information om hur ni jobbar.</a:t>
            </a:r>
            <a:endParaRPr lang="sv-SE" altLang="sv-SE" sz="1200" b="1" dirty="0"/>
          </a:p>
          <a:p>
            <a:endParaRPr lang="sv-SE" altLang="sv-SE" sz="1200" b="0" dirty="0"/>
          </a:p>
          <a:p>
            <a:r>
              <a:rPr lang="sv-SE" altLang="sv-SE" sz="1200" b="1" dirty="0"/>
              <a:t>Invändningar mot ett medlemskap?</a:t>
            </a:r>
          </a:p>
          <a:p>
            <a:r>
              <a:rPr lang="sv-SE" altLang="sv-SE" sz="1200" b="0" dirty="0"/>
              <a:t>Var förberedd på invändningar. Hantera dem professionellt! Visa förståelse, förklara hur du ser på saken (känner du dig osäker, utgå från dig själv). Eventuellt gör om behovsanalysen.</a:t>
            </a:r>
          </a:p>
          <a:p>
            <a:endParaRPr lang="sv-SE" altLang="sv-SE" sz="1200" b="0" dirty="0"/>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9</a:t>
            </a:fld>
            <a:endParaRPr lang="sv-SE"/>
          </a:p>
        </p:txBody>
      </p:sp>
    </p:spTree>
    <p:extLst>
      <p:ext uri="{BB962C8B-B14F-4D97-AF65-F5344CB8AC3E}">
        <p14:creationId xmlns:p14="http://schemas.microsoft.com/office/powerpoint/2010/main" val="63605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2DC47-CFFA-4E50-A883-E53B9CFF8C5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4AF55B-4912-4CA5-AC98-797C03AC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FD3C36D-547C-456F-9463-630BE6673311}"/>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D4FFCEE3-691B-4E4D-A869-1EDF6103EA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6B8BD0-A1FF-4599-95D5-7C75FEB29113}"/>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7628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B482D0-F13E-4CB2-BFB5-DE9349D22F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6839D1D-20A4-437D-BFC7-78F4394DAB47}"/>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389C65-358A-4D61-9634-69DDE0271F0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9A077C89-AB44-42E9-B267-3620C6B0B6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2FD8B7-61F0-4570-B245-2210E5D086F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5197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BB1F53D-1214-4F1D-9764-97ABB8C570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9B0BB5-F4FC-46BA-A6D0-39A8809FC2D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13E901-FB36-49C6-8E10-BA51D77CA8FB}"/>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80DB5DC7-67FF-49FC-8F72-F072E4F493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F9827-4153-4A51-8A7D-FCFE2B94AD3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757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AF1902-F493-4926-AC95-4BDE0C064E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B9B7E-7D5A-4C46-AE8F-EBCA61F9D56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E7E41D-DB89-40AF-8395-8A0349DA6AE6}"/>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4D451D47-98AC-4824-9704-CC44B40D46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9782BD-C79D-4201-B78B-8E638E78DB8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602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BBF60-1BB7-4195-8515-8D62ACBE21C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E0F391-D3C5-42BA-9036-EA8E7E0CA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5E6A543-C912-455D-BDD1-E1FE09E000FB}"/>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55CE74A8-951A-491C-92B7-F7EAB1D3F8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192B20-68B6-41B8-849A-A8D6DA926295}"/>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5082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FE21D-FCF5-4A00-912F-8DCBC82A6F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D97CBE-97D8-4074-A9CF-6C65FF98CDE6}"/>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C3448C-CACC-4089-AF6A-8AFED86970D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1CB56A-2B7E-4571-AF68-16D01CBA782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069570FB-99A5-4C34-B3F4-491BD4BA08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5D3D14-1015-454E-9517-24BAA49DD8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4523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CC46-701F-4EEA-AA8A-21C2F438C5D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08A4E0-1C6B-48E0-9A67-ED31AE3FC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820C343-731B-480B-B86A-4D02B859408B}"/>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9F49A7-C17C-4190-BC58-C1996D5FA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969B3BA-C2D9-4339-8065-01CD016C605D}"/>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BDBEB74-7880-4766-8E2C-B74C50EC4BE2}"/>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8" name="Platshållare för sidfot 7">
            <a:extLst>
              <a:ext uri="{FF2B5EF4-FFF2-40B4-BE49-F238E27FC236}">
                <a16:creationId xmlns:a16="http://schemas.microsoft.com/office/drawing/2014/main" id="{04BD4881-A933-4225-BB51-B0C761FC3C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F625A10-1ABE-4593-A8A0-4AB6A2415E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8696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33B78-85A0-475E-8D0C-4240C0ECBE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7042558-5DF4-4265-A280-135BA39C4585}"/>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4" name="Platshållare för sidfot 3">
            <a:extLst>
              <a:ext uri="{FF2B5EF4-FFF2-40B4-BE49-F238E27FC236}">
                <a16:creationId xmlns:a16="http://schemas.microsoft.com/office/drawing/2014/main" id="{722E4A21-E4D0-4CA1-865B-716E1B21D2A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731BE6-3D20-492D-B184-F6DE7BB0C7A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17920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0EA3CB-80AB-4151-BF6E-B75C724ACDCC}"/>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3" name="Platshållare för sidfot 2">
            <a:extLst>
              <a:ext uri="{FF2B5EF4-FFF2-40B4-BE49-F238E27FC236}">
                <a16:creationId xmlns:a16="http://schemas.microsoft.com/office/drawing/2014/main" id="{4F58AEA3-A461-4483-A9D1-08B64CC62D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DA4ACC-B251-40AC-B599-66A9E6454CE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69093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2522-FAEE-4F26-AF66-12B9C9AAE0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EBE96AB-6ACE-4846-8CE3-1AD6E000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3204280-AB77-4987-A808-51CB824F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A2F06B3-1D92-4ADD-9295-EF66B00C21E2}"/>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CB044B1C-0E80-4424-8D81-BD6FDA260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915BFE-4424-41A2-A76F-CE6FCC8F069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8505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1A305-054E-492A-BF84-ECA5B443A2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C7CE55-2982-4168-9349-C268F5796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5ED2BA5-92BA-4B75-9A7F-BD7978D4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669619E-FEC0-4A13-9C5F-BDA28A2B5C75}"/>
              </a:ext>
            </a:extLst>
          </p:cNvPr>
          <p:cNvSpPr>
            <a:spLocks noGrp="1"/>
          </p:cNvSpPr>
          <p:nvPr>
            <p:ph type="dt" sz="half" idx="10"/>
          </p:nvPr>
        </p:nvSpPr>
        <p:spPr/>
        <p:txBody>
          <a:bodyPr/>
          <a:lstStyle/>
          <a:p>
            <a:fld id="{1E383999-A63B-447F-91CE-A8321DAF7A91}" type="datetimeFigureOut">
              <a:rPr lang="sv-SE" smtClean="0"/>
              <a:t>2023-03-07</a:t>
            </a:fld>
            <a:endParaRPr lang="sv-SE"/>
          </a:p>
        </p:txBody>
      </p:sp>
      <p:sp>
        <p:nvSpPr>
          <p:cNvPr id="6" name="Platshållare för sidfot 5">
            <a:extLst>
              <a:ext uri="{FF2B5EF4-FFF2-40B4-BE49-F238E27FC236}">
                <a16:creationId xmlns:a16="http://schemas.microsoft.com/office/drawing/2014/main" id="{47E4C24E-ECD0-4C8C-9238-3A62065BC1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99F4CD-9EB3-4AAE-8942-F3CADBCF53C9}"/>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256165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0ABED3D-8063-4847-A1A6-0860D874F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5ECE4A-2BD0-462E-9CB9-2A65EC50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4C264D-377C-4EA1-80E7-38D1B871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3999-A63B-447F-91CE-A8321DAF7A91}" type="datetimeFigureOut">
              <a:rPr lang="sv-SE" smtClean="0"/>
              <a:t>2023-03-07</a:t>
            </a:fld>
            <a:endParaRPr lang="sv-SE"/>
          </a:p>
        </p:txBody>
      </p:sp>
      <p:sp>
        <p:nvSpPr>
          <p:cNvPr id="5" name="Platshållare för sidfot 4">
            <a:extLst>
              <a:ext uri="{FF2B5EF4-FFF2-40B4-BE49-F238E27FC236}">
                <a16:creationId xmlns:a16="http://schemas.microsoft.com/office/drawing/2014/main" id="{8228D980-E6E7-4387-84E5-8C9C94A5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EE2951D-CD9B-4150-81C8-72E963A86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F7DC6-1F29-4BDC-A5A3-631B33B530E0}" type="slidenum">
              <a:rPr lang="sv-SE" smtClean="0"/>
              <a:t>‹#›</a:t>
            </a:fld>
            <a:endParaRPr lang="sv-SE"/>
          </a:p>
        </p:txBody>
      </p:sp>
    </p:spTree>
    <p:extLst>
      <p:ext uri="{BB962C8B-B14F-4D97-AF65-F5344CB8AC3E}">
        <p14:creationId xmlns:p14="http://schemas.microsoft.com/office/powerpoint/2010/main" val="93065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sv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person, bärbar dator, sitter, inomhus&#10;&#10;Automatiskt genererad beskrivning">
            <a:extLst>
              <a:ext uri="{FF2B5EF4-FFF2-40B4-BE49-F238E27FC236}">
                <a16:creationId xmlns:a16="http://schemas.microsoft.com/office/drawing/2014/main" id="{47CC4727-A4B4-411E-BA3E-5949248E454B}"/>
              </a:ext>
            </a:extLst>
          </p:cNvPr>
          <p:cNvPicPr>
            <a:picLocks noChangeAspect="1"/>
          </p:cNvPicPr>
          <p:nvPr/>
        </p:nvPicPr>
        <p:blipFill rotWithShape="1">
          <a:blip r:embed="rId3">
            <a:extLst>
              <a:ext uri="{28A0092B-C50C-407E-A947-70E740481C1C}">
                <a14:useLocalDpi xmlns:a14="http://schemas.microsoft.com/office/drawing/2010/main" val="0"/>
              </a:ext>
            </a:extLst>
          </a:blip>
          <a:srcRect t="3748" b="11918"/>
          <a:stretch/>
        </p:blipFill>
        <p:spPr>
          <a:xfrm>
            <a:off x="0" y="0"/>
            <a:ext cx="12192000" cy="6858000"/>
          </a:xfrm>
          <a:prstGeom prst="rect">
            <a:avLst/>
          </a:prstGeom>
        </p:spPr>
      </p:pic>
      <p:pic>
        <p:nvPicPr>
          <p:cNvPr id="7" name="Bildobjekt 6">
            <a:extLst>
              <a:ext uri="{FF2B5EF4-FFF2-40B4-BE49-F238E27FC236}">
                <a16:creationId xmlns:a16="http://schemas.microsoft.com/office/drawing/2014/main" id="{F60CFB52-FCC6-498E-9B44-21539B8B6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1"/>
            <a:ext cx="1465094" cy="1142773"/>
          </a:xfrm>
          <a:prstGeom prst="rect">
            <a:avLst/>
          </a:prstGeom>
        </p:spPr>
      </p:pic>
      <p:sp>
        <p:nvSpPr>
          <p:cNvPr id="8" name="Rubrik 40">
            <a:extLst>
              <a:ext uri="{FF2B5EF4-FFF2-40B4-BE49-F238E27FC236}">
                <a16:creationId xmlns:a16="http://schemas.microsoft.com/office/drawing/2014/main" id="{B0A4863A-FBBE-4489-B5C9-2046DAAA8E33}"/>
              </a:ext>
            </a:extLst>
          </p:cNvPr>
          <p:cNvSpPr txBox="1">
            <a:spLocks/>
          </p:cNvSpPr>
          <p:nvPr/>
        </p:nvSpPr>
        <p:spPr>
          <a:xfrm rot="20783892">
            <a:off x="-391382" y="4279354"/>
            <a:ext cx="12974762" cy="1181100"/>
          </a:xfrm>
          <a:prstGeom prst="rect">
            <a:avLst/>
          </a:prstGeom>
          <a:solidFill>
            <a:schemeClr val="bg1">
              <a:alpha val="50195"/>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6000"/>
            <a:r>
              <a:rPr lang="sv-SE" altLang="sv-SE">
                <a:latin typeface="Georgia" panose="02040502050405020303" pitchFamily="18" charset="0"/>
                <a:cs typeface="Georgia" panose="02040502050405020303" pitchFamily="18" charset="0"/>
              </a:rPr>
              <a:t>Medlemsvård och rekrytering</a:t>
            </a:r>
            <a:endParaRPr lang="sv-SE" altLang="sv-SE" dirty="0">
              <a:latin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3998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76DFE8F-FC42-4A74-BFFA-820F9129B645}"/>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7B49B03-B4E9-4591-8A78-C47A2223D6F5}"/>
              </a:ext>
            </a:extLst>
          </p:cNvPr>
          <p:cNvSpPr>
            <a:spLocks noGrp="1"/>
          </p:cNvSpPr>
          <p:nvPr>
            <p:ph type="title"/>
          </p:nvPr>
        </p:nvSpPr>
        <p:spPr>
          <a:xfrm>
            <a:off x="838200" y="365126"/>
            <a:ext cx="10515600" cy="944385"/>
          </a:xfrm>
        </p:spPr>
        <p:txBody>
          <a:bodyPr>
            <a:normAutofit/>
          </a:bodyPr>
          <a:lstStyle/>
          <a:p>
            <a:r>
              <a:rPr lang="sv-SE" sz="3600" dirty="0">
                <a:solidFill>
                  <a:schemeClr val="bg1"/>
                </a:solidFill>
                <a:latin typeface="Georgia" panose="02040502050405020303" pitchFamily="18" charset="0"/>
              </a:rPr>
              <a:t>Invändningar - Hur hanterar vi dem?</a:t>
            </a:r>
          </a:p>
        </p:txBody>
      </p:sp>
      <p:sp>
        <p:nvSpPr>
          <p:cNvPr id="5" name="Pratbubbla: oval 4">
            <a:extLst>
              <a:ext uri="{FF2B5EF4-FFF2-40B4-BE49-F238E27FC236}">
                <a16:creationId xmlns:a16="http://schemas.microsoft.com/office/drawing/2014/main" id="{3D13A8A0-FAC5-4A1D-ABFA-FBD2D8E1DA3E}"/>
              </a:ext>
            </a:extLst>
          </p:cNvPr>
          <p:cNvSpPr/>
          <p:nvPr/>
        </p:nvSpPr>
        <p:spPr>
          <a:xfrm>
            <a:off x="2166828" y="1501431"/>
            <a:ext cx="3056023" cy="1227221"/>
          </a:xfrm>
          <a:prstGeom prst="wedgeEllipseCallout">
            <a:avLst>
              <a:gd name="adj1" fmla="val 42001"/>
              <a:gd name="adj2" fmla="val 72303"/>
            </a:avLst>
          </a:prstGeom>
          <a:solidFill>
            <a:srgbClr val="C13D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kan förhandla min lön själv!”</a:t>
            </a:r>
          </a:p>
        </p:txBody>
      </p:sp>
      <p:sp>
        <p:nvSpPr>
          <p:cNvPr id="6" name="Pratbubbla: oval 5">
            <a:extLst>
              <a:ext uri="{FF2B5EF4-FFF2-40B4-BE49-F238E27FC236}">
                <a16:creationId xmlns:a16="http://schemas.microsoft.com/office/drawing/2014/main" id="{15EA4EA4-3A61-4258-A73F-ABC1B2245DE7}"/>
              </a:ext>
            </a:extLst>
          </p:cNvPr>
          <p:cNvSpPr/>
          <p:nvPr/>
        </p:nvSpPr>
        <p:spPr>
          <a:xfrm>
            <a:off x="2310815" y="3174877"/>
            <a:ext cx="3359218" cy="1380159"/>
          </a:xfrm>
          <a:prstGeom prst="wedgeEllipseCallout">
            <a:avLst>
              <a:gd name="adj1" fmla="val 33895"/>
              <a:gd name="adj2" fmla="val 68712"/>
            </a:avLst>
          </a:prstGeom>
          <a:solidFill>
            <a:srgbClr val="008EA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ska inte arbeta här så länge, jag är bara vikarie”</a:t>
            </a:r>
          </a:p>
        </p:txBody>
      </p:sp>
      <p:sp>
        <p:nvSpPr>
          <p:cNvPr id="7" name="Pratbubbla: oval 6">
            <a:extLst>
              <a:ext uri="{FF2B5EF4-FFF2-40B4-BE49-F238E27FC236}">
                <a16:creationId xmlns:a16="http://schemas.microsoft.com/office/drawing/2014/main" id="{A65089F2-843B-4018-A6B4-A9A8B7775C75}"/>
              </a:ext>
            </a:extLst>
          </p:cNvPr>
          <p:cNvSpPr/>
          <p:nvPr/>
        </p:nvSpPr>
        <p:spPr>
          <a:xfrm>
            <a:off x="708114" y="4908707"/>
            <a:ext cx="3207421" cy="1282368"/>
          </a:xfrm>
          <a:prstGeom prst="wedgeEllipseCallout">
            <a:avLst>
              <a:gd name="adj1" fmla="val 37748"/>
              <a:gd name="adj2" fmla="val 58162"/>
            </a:avLst>
          </a:prstGeom>
          <a:solidFill>
            <a:srgbClr val="383F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”Varför ska jag vara med när jag får alla villkor ändå?”</a:t>
            </a:r>
          </a:p>
        </p:txBody>
      </p:sp>
      <p:sp>
        <p:nvSpPr>
          <p:cNvPr id="8" name="Pratbubbla: oval 7">
            <a:extLst>
              <a:ext uri="{FF2B5EF4-FFF2-40B4-BE49-F238E27FC236}">
                <a16:creationId xmlns:a16="http://schemas.microsoft.com/office/drawing/2014/main" id="{537991A5-C29D-4BAE-9EF6-4712701B241C}"/>
              </a:ext>
            </a:extLst>
          </p:cNvPr>
          <p:cNvSpPr/>
          <p:nvPr/>
        </p:nvSpPr>
        <p:spPr>
          <a:xfrm>
            <a:off x="7403005" y="3408112"/>
            <a:ext cx="3056023" cy="913691"/>
          </a:xfrm>
          <a:prstGeom prst="wedgeEllipseCallout">
            <a:avLst>
              <a:gd name="adj1" fmla="val -46188"/>
              <a:gd name="adj2" fmla="val 68746"/>
            </a:avLst>
          </a:prstGeom>
          <a:solidFill>
            <a:srgbClr val="C13D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har inte råd!”</a:t>
            </a:r>
          </a:p>
        </p:txBody>
      </p:sp>
      <p:sp>
        <p:nvSpPr>
          <p:cNvPr id="9" name="Pratbubbla: oval 8">
            <a:extLst>
              <a:ext uri="{FF2B5EF4-FFF2-40B4-BE49-F238E27FC236}">
                <a16:creationId xmlns:a16="http://schemas.microsoft.com/office/drawing/2014/main" id="{22B57311-F080-4AD6-AB18-61DA9C07FF7A}"/>
              </a:ext>
            </a:extLst>
          </p:cNvPr>
          <p:cNvSpPr/>
          <p:nvPr/>
        </p:nvSpPr>
        <p:spPr>
          <a:xfrm>
            <a:off x="6199691" y="1309511"/>
            <a:ext cx="4306967" cy="1611062"/>
          </a:xfrm>
          <a:prstGeom prst="wedgeEllipseCallout">
            <a:avLst>
              <a:gd name="adj1" fmla="val -31949"/>
              <a:gd name="adj2" fmla="val 66866"/>
            </a:avLst>
          </a:prstGeom>
          <a:solidFill>
            <a:srgbClr val="383F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”ST:s representant berättade att som medlem i ST så garanteras man en löneökning?”</a:t>
            </a:r>
          </a:p>
        </p:txBody>
      </p:sp>
      <p:sp>
        <p:nvSpPr>
          <p:cNvPr id="10" name="Pratbubbla: oval 9">
            <a:extLst>
              <a:ext uri="{FF2B5EF4-FFF2-40B4-BE49-F238E27FC236}">
                <a16:creationId xmlns:a16="http://schemas.microsoft.com/office/drawing/2014/main" id="{A9842548-1345-4C44-B077-1ABF174520A8}"/>
              </a:ext>
            </a:extLst>
          </p:cNvPr>
          <p:cNvSpPr/>
          <p:nvPr/>
        </p:nvSpPr>
        <p:spPr>
          <a:xfrm>
            <a:off x="5777992" y="4846609"/>
            <a:ext cx="3056023" cy="1189754"/>
          </a:xfrm>
          <a:prstGeom prst="wedgeEllipseCallout">
            <a:avLst>
              <a:gd name="adj1" fmla="val -31621"/>
              <a:gd name="adj2" fmla="val 64112"/>
            </a:avLst>
          </a:prstGeom>
          <a:solidFill>
            <a:srgbClr val="FF8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är chef och hade tänkt gå med i Ledarna”</a:t>
            </a:r>
          </a:p>
        </p:txBody>
      </p:sp>
      <p:pic>
        <p:nvPicPr>
          <p:cNvPr id="11" name="Platshållare för innehåll 14">
            <a:extLst>
              <a:ext uri="{FF2B5EF4-FFF2-40B4-BE49-F238E27FC236}">
                <a16:creationId xmlns:a16="http://schemas.microsoft.com/office/drawing/2014/main" id="{E1224DC3-6E74-4A9C-8530-46329518FE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Tree>
    <p:extLst>
      <p:ext uri="{BB962C8B-B14F-4D97-AF65-F5344CB8AC3E}">
        <p14:creationId xmlns:p14="http://schemas.microsoft.com/office/powerpoint/2010/main" val="261847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7FCC72-587A-44FA-8F32-8308F7204928}"/>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ubrik 1">
            <a:extLst>
              <a:ext uri="{FF2B5EF4-FFF2-40B4-BE49-F238E27FC236}">
                <a16:creationId xmlns:a16="http://schemas.microsoft.com/office/drawing/2014/main" id="{B2F19F23-4449-4AD7-B59B-86A6CEA8CDB3}"/>
              </a:ext>
            </a:extLst>
          </p:cNvPr>
          <p:cNvSpPr txBox="1">
            <a:spLocks/>
          </p:cNvSpPr>
          <p:nvPr/>
        </p:nvSpPr>
        <p:spPr>
          <a:xfrm>
            <a:off x="702926" y="317624"/>
            <a:ext cx="10944192" cy="1024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ln w="0"/>
                <a:solidFill>
                  <a:schemeClr val="bg1"/>
                </a:solidFill>
                <a:latin typeface="Georgia" panose="02040502050405020303" pitchFamily="18" charset="0"/>
              </a:rPr>
              <a:t>Hur ska styrelsen jobba?</a:t>
            </a:r>
          </a:p>
        </p:txBody>
      </p:sp>
      <p:sp>
        <p:nvSpPr>
          <p:cNvPr id="7" name="Rektangel: rundade hörn 6">
            <a:extLst>
              <a:ext uri="{FF2B5EF4-FFF2-40B4-BE49-F238E27FC236}">
                <a16:creationId xmlns:a16="http://schemas.microsoft.com/office/drawing/2014/main" id="{E81F59D1-E523-40B3-A35A-BE2FD204C6EB}"/>
              </a:ext>
            </a:extLst>
          </p:cNvPr>
          <p:cNvSpPr/>
          <p:nvPr/>
        </p:nvSpPr>
        <p:spPr>
          <a:xfrm>
            <a:off x="544882" y="1341891"/>
            <a:ext cx="6624074" cy="4584217"/>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innehåll 48">
            <a:extLst>
              <a:ext uri="{FF2B5EF4-FFF2-40B4-BE49-F238E27FC236}">
                <a16:creationId xmlns:a16="http://schemas.microsoft.com/office/drawing/2014/main" id="{66CEB166-8F61-4DCC-BF0C-145BC4875917}"/>
              </a:ext>
            </a:extLst>
          </p:cNvPr>
          <p:cNvSpPr txBox="1">
            <a:spLocks/>
          </p:cNvSpPr>
          <p:nvPr/>
        </p:nvSpPr>
        <p:spPr>
          <a:xfrm>
            <a:off x="702926" y="1659515"/>
            <a:ext cx="6466030" cy="3905907"/>
          </a:xfrm>
          <a:prstGeom prst="rect">
            <a:avLst/>
          </a:prstGeom>
        </p:spPr>
        <p:txBody>
          <a:bodyPr/>
          <a:lstStyle>
            <a:lvl1pPr marL="360000" indent="-360000" algn="l" rtl="0" eaLnBrk="1" fontAlgn="base" hangingPunct="1">
              <a:lnSpc>
                <a:spcPct val="100000"/>
              </a:lnSpc>
              <a:spcBef>
                <a:spcPct val="0"/>
              </a:spcBef>
              <a:spcAft>
                <a:spcPts val="2000"/>
              </a:spcAft>
              <a:buClr>
                <a:schemeClr val="accent2"/>
              </a:buClr>
              <a:buSzPct val="140000"/>
              <a:buChar char="•"/>
              <a:defRPr sz="2800" kern="1200">
                <a:solidFill>
                  <a:schemeClr val="accent5"/>
                </a:solidFill>
                <a:latin typeface="Arial (Brödtext)"/>
                <a:ea typeface="ヒラギノ角ゴ Pro W3" charset="-128"/>
                <a:cs typeface="Arial (Brödtext)"/>
              </a:defRPr>
            </a:lvl1pPr>
            <a:lvl2pPr marL="720000" indent="-360000" algn="l" rtl="0" eaLnBrk="1" fontAlgn="base" hangingPunct="1">
              <a:lnSpc>
                <a:spcPct val="100000"/>
              </a:lnSpc>
              <a:spcBef>
                <a:spcPct val="0"/>
              </a:spcBef>
              <a:spcAft>
                <a:spcPts val="2000"/>
              </a:spcAft>
              <a:buClr>
                <a:schemeClr val="accent2"/>
              </a:buClr>
              <a:buSzPct val="140000"/>
              <a:buFont typeface="Arial" panose="020B0604020202020204" pitchFamily="34" charset="0"/>
              <a:buChar char="•"/>
              <a:defRPr sz="2400">
                <a:solidFill>
                  <a:schemeClr val="accent5"/>
                </a:solidFill>
                <a:latin typeface="Arial (Brödtext)"/>
                <a:ea typeface="ヒラギノ角ゴ Pro W3" charset="-128"/>
                <a:cs typeface="Arial (Brödtext)"/>
              </a:defRPr>
            </a:lvl2pPr>
            <a:lvl3pPr marL="900000" indent="-360000" algn="l" rtl="0" eaLnBrk="1" fontAlgn="base" hangingPunct="1">
              <a:lnSpc>
                <a:spcPts val="1000"/>
              </a:lnSpc>
              <a:spcBef>
                <a:spcPct val="0"/>
              </a:spcBef>
              <a:spcAft>
                <a:spcPts val="1000"/>
              </a:spcAft>
              <a:buSzPct val="125000"/>
              <a:buChar char="•"/>
              <a:defRPr sz="2000">
                <a:solidFill>
                  <a:schemeClr val="tx1"/>
                </a:solidFill>
                <a:latin typeface="+mn-lt"/>
                <a:ea typeface="ＭＳ Ｐゴシック" charset="-128"/>
                <a:cs typeface="ＭＳ Ｐゴシック" charset="-128"/>
              </a:defRPr>
            </a:lvl3pPr>
            <a:lvl4pPr marL="1080000" indent="-360000" algn="l" rtl="0" eaLnBrk="1" fontAlgn="base" hangingPunct="1">
              <a:lnSpc>
                <a:spcPts val="2000"/>
              </a:lnSpc>
              <a:spcBef>
                <a:spcPct val="0"/>
              </a:spcBef>
              <a:spcAft>
                <a:spcPts val="1000"/>
              </a:spcAft>
              <a:buChar char="–"/>
              <a:defRPr sz="1800">
                <a:solidFill>
                  <a:schemeClr val="tx1"/>
                </a:solidFill>
                <a:latin typeface="+mn-lt"/>
                <a:ea typeface="ＭＳ Ｐゴシック" charset="-128"/>
              </a:defRPr>
            </a:lvl4pPr>
            <a:lvl5pPr marL="1260000" indent="-360000" algn="l" rtl="0" eaLnBrk="1" fontAlgn="base" hangingPunct="1">
              <a:lnSpc>
                <a:spcPts val="2000"/>
              </a:lnSpc>
              <a:spcBef>
                <a:spcPct val="0"/>
              </a:spcBef>
              <a:spcAft>
                <a:spcPts val="1000"/>
              </a:spcAft>
              <a:buChar char="»"/>
              <a:defRPr sz="1600">
                <a:solidFill>
                  <a:schemeClr val="tx1"/>
                </a:solidFill>
                <a:latin typeface="+mn-lt"/>
                <a:ea typeface="ＭＳ Ｐゴシック" charset="-128"/>
              </a:defRPr>
            </a:lvl5pPr>
            <a:lvl6pPr marL="1344613" indent="-176213" algn="l" rtl="0" eaLnBrk="1" fontAlgn="base" hangingPunct="1">
              <a:spcBef>
                <a:spcPct val="0"/>
              </a:spcBef>
              <a:spcAft>
                <a:spcPct val="0"/>
              </a:spcAft>
              <a:buChar char="»"/>
              <a:defRPr sz="1600">
                <a:solidFill>
                  <a:schemeClr val="tx1"/>
                </a:solidFill>
                <a:latin typeface="+mn-lt"/>
              </a:defRPr>
            </a:lvl6pPr>
            <a:lvl7pPr marL="1801813" indent="-176213" algn="l" rtl="0" eaLnBrk="1" fontAlgn="base" hangingPunct="1">
              <a:spcBef>
                <a:spcPct val="0"/>
              </a:spcBef>
              <a:spcAft>
                <a:spcPct val="0"/>
              </a:spcAft>
              <a:buChar char="»"/>
              <a:defRPr sz="1600">
                <a:solidFill>
                  <a:schemeClr val="tx1"/>
                </a:solidFill>
                <a:latin typeface="+mn-lt"/>
              </a:defRPr>
            </a:lvl7pPr>
            <a:lvl8pPr marL="2259013" indent="-176213" algn="l" rtl="0" eaLnBrk="1" fontAlgn="base" hangingPunct="1">
              <a:spcBef>
                <a:spcPct val="0"/>
              </a:spcBef>
              <a:spcAft>
                <a:spcPct val="0"/>
              </a:spcAft>
              <a:buChar char="»"/>
              <a:defRPr sz="1600">
                <a:solidFill>
                  <a:schemeClr val="tx1"/>
                </a:solidFill>
                <a:latin typeface="+mn-lt"/>
              </a:defRPr>
            </a:lvl8pPr>
            <a:lvl9pPr marL="2716213" indent="-176213" algn="l" rtl="0" eaLnBrk="1" fontAlgn="base" hangingPunct="1">
              <a:spcBef>
                <a:spcPct val="0"/>
              </a:spcBef>
              <a:spcAft>
                <a:spcPct val="0"/>
              </a:spcAft>
              <a:buChar char="»"/>
              <a:defRPr sz="1600">
                <a:solidFill>
                  <a:schemeClr val="tx1"/>
                </a:solidFill>
                <a:latin typeface="+mn-lt"/>
              </a:defRPr>
            </a:lvl9pPr>
          </a:lstStyle>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Utse en rekryteringsansvarig – analysera, sätt upp mål</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Verksamhetsplan – Planera arbetet utifrån era frågor</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Gör en aktivitetsplan </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Marknadsför Saco-S-föreningen</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Genomför aktiviteter</a:t>
            </a:r>
          </a:p>
        </p:txBody>
      </p:sp>
      <p:sp>
        <p:nvSpPr>
          <p:cNvPr id="8" name="Rektangel: rundade hörn 7">
            <a:extLst>
              <a:ext uri="{FF2B5EF4-FFF2-40B4-BE49-F238E27FC236}">
                <a16:creationId xmlns:a16="http://schemas.microsoft.com/office/drawing/2014/main" id="{A1C7A3CD-DFDE-4F0C-BD3F-334893D46386}"/>
              </a:ext>
            </a:extLst>
          </p:cNvPr>
          <p:cNvSpPr/>
          <p:nvPr/>
        </p:nvSpPr>
        <p:spPr>
          <a:xfrm>
            <a:off x="7792860" y="1341891"/>
            <a:ext cx="3775236" cy="4584217"/>
          </a:xfrm>
          <a:prstGeom prst="roundRect">
            <a:avLst>
              <a:gd name="adj" fmla="val 7719"/>
            </a:avLst>
          </a:prstGeom>
          <a:solidFill>
            <a:srgbClr val="C13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48">
            <a:extLst>
              <a:ext uri="{FF2B5EF4-FFF2-40B4-BE49-F238E27FC236}">
                <a16:creationId xmlns:a16="http://schemas.microsoft.com/office/drawing/2014/main" id="{E13F350A-77DD-4DC4-A54D-791E7C361E96}"/>
              </a:ext>
            </a:extLst>
          </p:cNvPr>
          <p:cNvSpPr txBox="1">
            <a:spLocks/>
          </p:cNvSpPr>
          <p:nvPr/>
        </p:nvSpPr>
        <p:spPr>
          <a:xfrm>
            <a:off x="8032045" y="1681046"/>
            <a:ext cx="3457029" cy="3905907"/>
          </a:xfrm>
          <a:prstGeom prst="rect">
            <a:avLst/>
          </a:prstGeom>
        </p:spPr>
        <p:txBody>
          <a:bodyPr/>
          <a:lstStyle>
            <a:lvl1pPr marL="360000" indent="-360000" algn="l" rtl="0" eaLnBrk="1" fontAlgn="base" hangingPunct="1">
              <a:lnSpc>
                <a:spcPct val="100000"/>
              </a:lnSpc>
              <a:spcBef>
                <a:spcPct val="0"/>
              </a:spcBef>
              <a:spcAft>
                <a:spcPts val="2000"/>
              </a:spcAft>
              <a:buClr>
                <a:schemeClr val="accent2"/>
              </a:buClr>
              <a:buSzPct val="140000"/>
              <a:buChar char="•"/>
              <a:defRPr sz="2800" kern="1200">
                <a:solidFill>
                  <a:schemeClr val="accent5"/>
                </a:solidFill>
                <a:latin typeface="Arial (Brödtext)"/>
                <a:ea typeface="ヒラギノ角ゴ Pro W3" charset="-128"/>
                <a:cs typeface="Arial (Brödtext)"/>
              </a:defRPr>
            </a:lvl1pPr>
            <a:lvl2pPr marL="720000" indent="-360000" algn="l" rtl="0" eaLnBrk="1" fontAlgn="base" hangingPunct="1">
              <a:lnSpc>
                <a:spcPct val="100000"/>
              </a:lnSpc>
              <a:spcBef>
                <a:spcPct val="0"/>
              </a:spcBef>
              <a:spcAft>
                <a:spcPts val="2000"/>
              </a:spcAft>
              <a:buClr>
                <a:schemeClr val="accent2"/>
              </a:buClr>
              <a:buSzPct val="140000"/>
              <a:buFont typeface="Arial" panose="020B0604020202020204" pitchFamily="34" charset="0"/>
              <a:buChar char="•"/>
              <a:defRPr sz="2400">
                <a:solidFill>
                  <a:schemeClr val="accent5"/>
                </a:solidFill>
                <a:latin typeface="Arial (Brödtext)"/>
                <a:ea typeface="ヒラギノ角ゴ Pro W3" charset="-128"/>
                <a:cs typeface="Arial (Brödtext)"/>
              </a:defRPr>
            </a:lvl2pPr>
            <a:lvl3pPr marL="900000" indent="-360000" algn="l" rtl="0" eaLnBrk="1" fontAlgn="base" hangingPunct="1">
              <a:lnSpc>
                <a:spcPts val="1000"/>
              </a:lnSpc>
              <a:spcBef>
                <a:spcPct val="0"/>
              </a:spcBef>
              <a:spcAft>
                <a:spcPts val="1000"/>
              </a:spcAft>
              <a:buSzPct val="125000"/>
              <a:buChar char="•"/>
              <a:defRPr sz="2000">
                <a:solidFill>
                  <a:schemeClr val="tx1"/>
                </a:solidFill>
                <a:latin typeface="+mn-lt"/>
                <a:ea typeface="ＭＳ Ｐゴシック" charset="-128"/>
                <a:cs typeface="ＭＳ Ｐゴシック" charset="-128"/>
              </a:defRPr>
            </a:lvl3pPr>
            <a:lvl4pPr marL="1080000" indent="-360000" algn="l" rtl="0" eaLnBrk="1" fontAlgn="base" hangingPunct="1">
              <a:lnSpc>
                <a:spcPts val="2000"/>
              </a:lnSpc>
              <a:spcBef>
                <a:spcPct val="0"/>
              </a:spcBef>
              <a:spcAft>
                <a:spcPts val="1000"/>
              </a:spcAft>
              <a:buChar char="–"/>
              <a:defRPr sz="1800">
                <a:solidFill>
                  <a:schemeClr val="tx1"/>
                </a:solidFill>
                <a:latin typeface="+mn-lt"/>
                <a:ea typeface="ＭＳ Ｐゴシック" charset="-128"/>
              </a:defRPr>
            </a:lvl4pPr>
            <a:lvl5pPr marL="1260000" indent="-360000" algn="l" rtl="0" eaLnBrk="1" fontAlgn="base" hangingPunct="1">
              <a:lnSpc>
                <a:spcPts val="2000"/>
              </a:lnSpc>
              <a:spcBef>
                <a:spcPct val="0"/>
              </a:spcBef>
              <a:spcAft>
                <a:spcPts val="1000"/>
              </a:spcAft>
              <a:buChar char="»"/>
              <a:defRPr sz="1600">
                <a:solidFill>
                  <a:schemeClr val="tx1"/>
                </a:solidFill>
                <a:latin typeface="+mn-lt"/>
                <a:ea typeface="ＭＳ Ｐゴシック" charset="-128"/>
              </a:defRPr>
            </a:lvl5pPr>
            <a:lvl6pPr marL="1344613" indent="-176213" algn="l" rtl="0" eaLnBrk="1" fontAlgn="base" hangingPunct="1">
              <a:spcBef>
                <a:spcPct val="0"/>
              </a:spcBef>
              <a:spcAft>
                <a:spcPct val="0"/>
              </a:spcAft>
              <a:buChar char="»"/>
              <a:defRPr sz="1600">
                <a:solidFill>
                  <a:schemeClr val="tx1"/>
                </a:solidFill>
                <a:latin typeface="+mn-lt"/>
              </a:defRPr>
            </a:lvl6pPr>
            <a:lvl7pPr marL="1801813" indent="-176213" algn="l" rtl="0" eaLnBrk="1" fontAlgn="base" hangingPunct="1">
              <a:spcBef>
                <a:spcPct val="0"/>
              </a:spcBef>
              <a:spcAft>
                <a:spcPct val="0"/>
              </a:spcAft>
              <a:buChar char="»"/>
              <a:defRPr sz="1600">
                <a:solidFill>
                  <a:schemeClr val="tx1"/>
                </a:solidFill>
                <a:latin typeface="+mn-lt"/>
              </a:defRPr>
            </a:lvl7pPr>
            <a:lvl8pPr marL="2259013" indent="-176213" algn="l" rtl="0" eaLnBrk="1" fontAlgn="base" hangingPunct="1">
              <a:spcBef>
                <a:spcPct val="0"/>
              </a:spcBef>
              <a:spcAft>
                <a:spcPct val="0"/>
              </a:spcAft>
              <a:buChar char="»"/>
              <a:defRPr sz="1600">
                <a:solidFill>
                  <a:schemeClr val="tx1"/>
                </a:solidFill>
                <a:latin typeface="+mn-lt"/>
              </a:defRPr>
            </a:lvl8pPr>
            <a:lvl9pPr marL="2716213" indent="-176213" algn="l" rtl="0" eaLnBrk="1" fontAlgn="base" hangingPunct="1">
              <a:spcBef>
                <a:spcPct val="0"/>
              </a:spcBef>
              <a:spcAft>
                <a:spcPct val="0"/>
              </a:spcAft>
              <a:buChar char="»"/>
              <a:defRPr sz="1600">
                <a:solidFill>
                  <a:schemeClr val="tx1"/>
                </a:solidFill>
                <a:latin typeface="+mn-lt"/>
              </a:defRPr>
            </a:lvl9pPr>
          </a:lstStyle>
          <a:p>
            <a:pPr marL="0" indent="0">
              <a:spcAft>
                <a:spcPts val="600"/>
              </a:spcAft>
              <a:buNone/>
            </a:pPr>
            <a:r>
              <a:rPr lang="sv-SE" altLang="sv-SE" sz="2000" b="1" dirty="0">
                <a:solidFill>
                  <a:schemeClr val="bg1"/>
                </a:solidFill>
                <a:latin typeface="Georgia" panose="02040502050405020303" pitchFamily="18" charset="0"/>
                <a:cs typeface="Georgia" panose="02040502050405020303" pitchFamily="18" charset="0"/>
              </a:rPr>
              <a:t>Aktivitetsplan</a:t>
            </a:r>
          </a:p>
          <a:p>
            <a:pPr marL="0" indent="0">
              <a:buNone/>
            </a:pPr>
            <a:r>
              <a:rPr lang="sv-SE" altLang="sv-SE" sz="2000" dirty="0">
                <a:solidFill>
                  <a:schemeClr val="bg1"/>
                </a:solidFill>
                <a:latin typeface="Georgia" panose="02040502050405020303" pitchFamily="18" charset="0"/>
                <a:cs typeface="Georgia" panose="02040502050405020303" pitchFamily="18" charset="0"/>
              </a:rPr>
              <a:t>Sätt upp konkreta mål, exempelvis:</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rekrytera X antal medlemmar.</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genomföra minst en medlemsaktivitet. </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sicka ut X antal nyhetsbrev</a:t>
            </a:r>
          </a:p>
        </p:txBody>
      </p:sp>
    </p:spTree>
    <p:extLst>
      <p:ext uri="{BB962C8B-B14F-4D97-AF65-F5344CB8AC3E}">
        <p14:creationId xmlns:p14="http://schemas.microsoft.com/office/powerpoint/2010/main" val="285741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E2B6BEF-91C5-41BF-8AEA-CD2053DD9E57}"/>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8FB52837-F173-4675-A1D2-875BF2C6C0E5}"/>
              </a:ext>
            </a:extLst>
          </p:cNvPr>
          <p:cNvSpPr>
            <a:spLocks noGrp="1"/>
          </p:cNvSpPr>
          <p:nvPr>
            <p:ph type="title"/>
          </p:nvPr>
        </p:nvSpPr>
        <p:spPr>
          <a:xfrm>
            <a:off x="838200" y="153673"/>
            <a:ext cx="10515600" cy="1124865"/>
          </a:xfrm>
        </p:spPr>
        <p:txBody>
          <a:bodyPr>
            <a:normAutofit/>
          </a:bodyPr>
          <a:lstStyle/>
          <a:p>
            <a:r>
              <a:rPr lang="sv-SE" altLang="sv-SE" sz="3600" dirty="0">
                <a:solidFill>
                  <a:schemeClr val="bg1"/>
                </a:solidFill>
                <a:latin typeface="Georgia" panose="02040502050405020303" pitchFamily="18" charset="0"/>
                <a:cs typeface="Georgia" panose="02040502050405020303" pitchFamily="18" charset="0"/>
              </a:rPr>
              <a:t>Synliggöra den lokala fackliga verksamheten? </a:t>
            </a:r>
          </a:p>
        </p:txBody>
      </p:sp>
      <p:sp>
        <p:nvSpPr>
          <p:cNvPr id="7" name="Rektangel: rundade hörn 6">
            <a:extLst>
              <a:ext uri="{FF2B5EF4-FFF2-40B4-BE49-F238E27FC236}">
                <a16:creationId xmlns:a16="http://schemas.microsoft.com/office/drawing/2014/main" id="{7481951A-3A05-4CD3-9906-9A900D229380}"/>
              </a:ext>
            </a:extLst>
          </p:cNvPr>
          <p:cNvSpPr/>
          <p:nvPr/>
        </p:nvSpPr>
        <p:spPr>
          <a:xfrm>
            <a:off x="627233" y="1222163"/>
            <a:ext cx="10402011" cy="4628588"/>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C46498A5-7D96-4C97-AF76-CF453B002A61}"/>
              </a:ext>
            </a:extLst>
          </p:cNvPr>
          <p:cNvSpPr>
            <a:spLocks noGrp="1"/>
          </p:cNvSpPr>
          <p:nvPr>
            <p:ph idx="1"/>
          </p:nvPr>
        </p:nvSpPr>
        <p:spPr>
          <a:xfrm>
            <a:off x="838200" y="1501699"/>
            <a:ext cx="10515600" cy="4484864"/>
          </a:xfrm>
        </p:spPr>
        <p:txBody>
          <a:bodyPr>
            <a:normAutofit/>
          </a:bodyPr>
          <a:lstStyle/>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Kontakta nyanställda och/eller delta i introduktionsdagar.</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Nyhetsbrev sprida information i samband med exempelvis lönerevision. </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Använd fysiska anslagstavlor. Information om vem som är Saco-S ombud, kommande möten och intressanta broschyrer eller artiklar.</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Sätt upp skyltar som visar att här finns ett Saco-S ombud.</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Ordna en informationshörna med broschyrer, om möjligt.  </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Arrangera medlemsmöten med olika teman kring t.ex. lön, avtal eller pension, t.ex. med ombudsman från förbunden.</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Ta fram /använd befintliga koncept för olika medlemsaktiviteter som Saco-S ombuden kan använda.</a:t>
            </a:r>
          </a:p>
          <a:p>
            <a:pPr>
              <a:spcBef>
                <a:spcPts val="1200"/>
              </a:spcBef>
              <a:buFont typeface="Arial" panose="020B0604020202020204" pitchFamily="34" charset="0"/>
              <a:buChar char="•"/>
            </a:pPr>
            <a:endParaRPr lang="sv-SE" altLang="sv-SE" sz="2200" dirty="0">
              <a:solidFill>
                <a:schemeClr val="bg1"/>
              </a:solidFill>
              <a:latin typeface="Georgia" panose="02040502050405020303" pitchFamily="18" charset="0"/>
              <a:cs typeface="Georgia" panose="02040502050405020303" pitchFamily="18" charset="0"/>
            </a:endParaRPr>
          </a:p>
        </p:txBody>
      </p:sp>
      <p:pic>
        <p:nvPicPr>
          <p:cNvPr id="8" name="Platshållare för innehåll 14">
            <a:extLst>
              <a:ext uri="{FF2B5EF4-FFF2-40B4-BE49-F238E27FC236}">
                <a16:creationId xmlns:a16="http://schemas.microsoft.com/office/drawing/2014/main" id="{4566C961-C3FF-42DF-B647-C9E0F9E0C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a:prstGeom prst="rect">
            <a:avLst/>
          </a:prstGeom>
        </p:spPr>
      </p:pic>
    </p:spTree>
    <p:extLst>
      <p:ext uri="{BB962C8B-B14F-4D97-AF65-F5344CB8AC3E}">
        <p14:creationId xmlns:p14="http://schemas.microsoft.com/office/powerpoint/2010/main" val="103518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5C1BF4C-7D34-4021-8967-05CEBE29A829}"/>
              </a:ext>
            </a:extLst>
          </p:cNvPr>
          <p:cNvSpPr/>
          <p:nvPr/>
        </p:nvSpPr>
        <p:spPr>
          <a:xfrm>
            <a:off x="0" y="0"/>
            <a:ext cx="12192000" cy="6858000"/>
          </a:xfrm>
          <a:prstGeom prst="rect">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5CB5033-7199-4A0D-9E79-C30814420BE2}"/>
              </a:ext>
            </a:extLst>
          </p:cNvPr>
          <p:cNvSpPr>
            <a:spLocks noGrp="1"/>
          </p:cNvSpPr>
          <p:nvPr>
            <p:ph type="title"/>
          </p:nvPr>
        </p:nvSpPr>
        <p:spPr>
          <a:xfrm>
            <a:off x="838200" y="365126"/>
            <a:ext cx="10515600" cy="718608"/>
          </a:xfrm>
        </p:spPr>
        <p:txBody>
          <a:bodyPr>
            <a:normAutofit/>
          </a:bodyPr>
          <a:lstStyle/>
          <a:p>
            <a:r>
              <a:rPr lang="sv-SE" sz="3600" dirty="0">
                <a:solidFill>
                  <a:schemeClr val="bg1"/>
                </a:solidFill>
                <a:latin typeface="Georgia" panose="02040502050405020303" pitchFamily="18" charset="0"/>
              </a:rPr>
              <a:t>Vilket stöd finns?</a:t>
            </a:r>
          </a:p>
        </p:txBody>
      </p:sp>
      <p:sp>
        <p:nvSpPr>
          <p:cNvPr id="6" name="Platshållare för innehåll 48">
            <a:extLst>
              <a:ext uri="{FF2B5EF4-FFF2-40B4-BE49-F238E27FC236}">
                <a16:creationId xmlns:a16="http://schemas.microsoft.com/office/drawing/2014/main" id="{A7A48901-C426-4C96-87F5-7A93FEE62048}"/>
              </a:ext>
            </a:extLst>
          </p:cNvPr>
          <p:cNvSpPr>
            <a:spLocks noGrp="1"/>
          </p:cNvSpPr>
          <p:nvPr>
            <p:ph idx="1"/>
          </p:nvPr>
        </p:nvSpPr>
        <p:spPr>
          <a:xfrm>
            <a:off x="498475" y="1260475"/>
            <a:ext cx="6828014" cy="2329392"/>
          </a:xfrm>
        </p:spPr>
        <p:txBody>
          <a:bodyPr>
            <a:normAutofit lnSpcReduction="10000"/>
          </a:bodyPr>
          <a:lstStyle/>
          <a:p>
            <a:pPr eaLnBrk="1" hangingPunct="1">
              <a:buClr>
                <a:srgbClr val="FF8000"/>
              </a:buClr>
              <a:buFont typeface="Arial" panose="020B0604020202020204" pitchFamily="34" charset="0"/>
              <a:buChar char="•"/>
            </a:pPr>
            <a:endParaRPr lang="sv-SE" altLang="sv-SE" sz="2000" dirty="0">
              <a:solidFill>
                <a:schemeClr val="bg1"/>
              </a:solidFill>
              <a:latin typeface="Georgia" panose="02040502050405020303" pitchFamily="18" charset="0"/>
              <a:cs typeface="Georgia" panose="02040502050405020303" pitchFamily="18" charset="0"/>
            </a:endParaRP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Rekryteringsmaterial</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Synlighetsmaterial </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Broschyrer </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Profilprodukter (beställ via Saco-S webbshop)</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Checklista inför medlemsrekrytering</a:t>
            </a:r>
          </a:p>
          <a:p>
            <a:pPr eaLnBrk="1" hangingPunct="1">
              <a:buClr>
                <a:srgbClr val="FF8000"/>
              </a:buClr>
              <a:buFont typeface="Arial" panose="020B0604020202020204" pitchFamily="34" charset="0"/>
              <a:buChar char="•"/>
            </a:pPr>
            <a:endParaRPr lang="sv-SE" altLang="sv-SE" sz="2000" dirty="0">
              <a:solidFill>
                <a:schemeClr val="bg1"/>
              </a:solidFill>
              <a:latin typeface="Georgia" panose="02040502050405020303" pitchFamily="18" charset="0"/>
              <a:cs typeface="Georgia" panose="02040502050405020303" pitchFamily="18" charset="0"/>
            </a:endParaRPr>
          </a:p>
          <a:p>
            <a:pPr marL="0" indent="0" eaLnBrk="1" hangingPunct="1">
              <a:buClr>
                <a:srgbClr val="FF8000"/>
              </a:buClr>
              <a:buNone/>
            </a:pPr>
            <a:endParaRPr lang="sv-SE" altLang="sv-SE" sz="2000" dirty="0">
              <a:solidFill>
                <a:schemeClr val="bg1"/>
              </a:solidFill>
              <a:latin typeface="Georgia" panose="02040502050405020303" pitchFamily="18" charset="0"/>
              <a:cs typeface="Georgia" panose="02040502050405020303" pitchFamily="18" charset="0"/>
            </a:endParaRPr>
          </a:p>
        </p:txBody>
      </p:sp>
      <p:sp>
        <p:nvSpPr>
          <p:cNvPr id="8" name="Rektangel: rundade hörn 7">
            <a:extLst>
              <a:ext uri="{FF2B5EF4-FFF2-40B4-BE49-F238E27FC236}">
                <a16:creationId xmlns:a16="http://schemas.microsoft.com/office/drawing/2014/main" id="{C6FA1274-7394-4D11-B10C-CCE44394BF73}"/>
              </a:ext>
            </a:extLst>
          </p:cNvPr>
          <p:cNvSpPr/>
          <p:nvPr/>
        </p:nvSpPr>
        <p:spPr>
          <a:xfrm>
            <a:off x="408164" y="4425243"/>
            <a:ext cx="5687835" cy="1806223"/>
          </a:xfrm>
          <a:prstGeom prst="roundRect">
            <a:avLst>
              <a:gd name="adj" fmla="val 7719"/>
            </a:avLst>
          </a:prstGeom>
          <a:solidFill>
            <a:srgbClr val="C13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48">
            <a:extLst>
              <a:ext uri="{FF2B5EF4-FFF2-40B4-BE49-F238E27FC236}">
                <a16:creationId xmlns:a16="http://schemas.microsoft.com/office/drawing/2014/main" id="{AA3468B2-9D20-4B50-9BE7-F7FCA899BC17}"/>
              </a:ext>
            </a:extLst>
          </p:cNvPr>
          <p:cNvSpPr txBox="1">
            <a:spLocks/>
          </p:cNvSpPr>
          <p:nvPr/>
        </p:nvSpPr>
        <p:spPr>
          <a:xfrm>
            <a:off x="673451" y="4560710"/>
            <a:ext cx="5320949" cy="145626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Clr>
                <a:srgbClr val="FF8000"/>
              </a:buClr>
              <a:buNone/>
            </a:pPr>
            <a:r>
              <a:rPr lang="sv-SE" altLang="sv-SE" dirty="0">
                <a:solidFill>
                  <a:schemeClr val="bg1"/>
                </a:solidFill>
                <a:latin typeface="Georgia" panose="02040502050405020303" pitchFamily="18" charset="0"/>
                <a:cs typeface="Georgia" panose="02040502050405020303" pitchFamily="18" charset="0"/>
              </a:rPr>
              <a:t>Allt stöd du behöver hittar du på Saco-S webbplats och i Saco-S webbshop!</a:t>
            </a:r>
          </a:p>
          <a:p>
            <a:pPr marL="0" indent="0">
              <a:lnSpc>
                <a:spcPct val="120000"/>
              </a:lnSpc>
              <a:spcAft>
                <a:spcPts val="1200"/>
              </a:spcAft>
              <a:buClr>
                <a:srgbClr val="FF8000"/>
              </a:buClr>
              <a:buNone/>
            </a:pPr>
            <a:r>
              <a:rPr lang="sv-SE" altLang="sv-SE" sz="2400" dirty="0">
                <a:solidFill>
                  <a:schemeClr val="bg1"/>
                </a:solidFill>
                <a:latin typeface="Georgia" panose="02040502050405020303" pitchFamily="18" charset="0"/>
                <a:cs typeface="Georgia" panose="02040502050405020303" pitchFamily="18" charset="0"/>
              </a:rPr>
              <a:t>Självklart får du råd och stöd av ditt kontaktförbund i arbetet med medlemsvårds- och rekrytering.</a:t>
            </a:r>
          </a:p>
        </p:txBody>
      </p:sp>
      <p:pic>
        <p:nvPicPr>
          <p:cNvPr id="9" name="Platshållare för innehåll 14">
            <a:extLst>
              <a:ext uri="{FF2B5EF4-FFF2-40B4-BE49-F238E27FC236}">
                <a16:creationId xmlns:a16="http://schemas.microsoft.com/office/drawing/2014/main" id="{BA0BBA55-1D5A-4B47-AB90-4421BB954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a:prstGeom prst="rect">
            <a:avLst/>
          </a:prstGeom>
        </p:spPr>
      </p:pic>
      <p:pic>
        <p:nvPicPr>
          <p:cNvPr id="13" name="Bildobjekt 12">
            <a:extLst>
              <a:ext uri="{FF2B5EF4-FFF2-40B4-BE49-F238E27FC236}">
                <a16:creationId xmlns:a16="http://schemas.microsoft.com/office/drawing/2014/main" id="{69652617-3E32-47E5-9E28-01D4934B4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1848">
            <a:off x="10539268" y="1097416"/>
            <a:ext cx="999001" cy="1585473"/>
          </a:xfrm>
          <a:prstGeom prst="rect">
            <a:avLst/>
          </a:prstGeom>
          <a:ln>
            <a:noFill/>
          </a:ln>
          <a:effectLst>
            <a:outerShdw blurRad="76200" dir="18900000" sy="23000" kx="-1200000" algn="bl" rotWithShape="0">
              <a:prstClr val="black">
                <a:alpha val="20000"/>
              </a:prstClr>
            </a:outerShdw>
          </a:effectLst>
        </p:spPr>
      </p:pic>
      <p:pic>
        <p:nvPicPr>
          <p:cNvPr id="11" name="Picture 3">
            <a:extLst>
              <a:ext uri="{FF2B5EF4-FFF2-40B4-BE49-F238E27FC236}">
                <a16:creationId xmlns:a16="http://schemas.microsoft.com/office/drawing/2014/main" id="{4F8DE4AE-A85C-4964-A393-FCC95AD210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7" r="3083"/>
          <a:stretch/>
        </p:blipFill>
        <p:spPr bwMode="auto">
          <a:xfrm rot="1352071">
            <a:off x="9423768" y="554099"/>
            <a:ext cx="1168347" cy="178952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Bildobjekt 11">
            <a:extLst>
              <a:ext uri="{FF2B5EF4-FFF2-40B4-BE49-F238E27FC236}">
                <a16:creationId xmlns:a16="http://schemas.microsoft.com/office/drawing/2014/main" id="{7A1AF330-1BBA-4DFA-96B2-EA53FFD4B7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35961">
            <a:off x="7720673" y="703922"/>
            <a:ext cx="1137535" cy="1668073"/>
          </a:xfrm>
          <a:prstGeom prst="rect">
            <a:avLst/>
          </a:prstGeom>
          <a:ln>
            <a:noFill/>
          </a:ln>
          <a:effectLst>
            <a:outerShdw blurRad="76200" dir="18900000" sy="23000" kx="-1200000" algn="bl" rotWithShape="0">
              <a:prstClr val="black">
                <a:alpha val="20000"/>
              </a:prstClr>
            </a:outerShdw>
          </a:effectLst>
        </p:spPr>
      </p:pic>
      <p:pic>
        <p:nvPicPr>
          <p:cNvPr id="14" name="Bildobjekt 13">
            <a:extLst>
              <a:ext uri="{FF2B5EF4-FFF2-40B4-BE49-F238E27FC236}">
                <a16:creationId xmlns:a16="http://schemas.microsoft.com/office/drawing/2014/main" id="{ACC0F38C-34DA-4193-BB27-7AF3E2DAAD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53503">
            <a:off x="9705662" y="1890007"/>
            <a:ext cx="1196153" cy="1754358"/>
          </a:xfrm>
          <a:prstGeom prst="rect">
            <a:avLst/>
          </a:prstGeom>
          <a:ln>
            <a:noFill/>
          </a:ln>
          <a:effectLst>
            <a:outerShdw blurRad="76200" dir="18900000" sy="23000" kx="-1200000" algn="bl" rotWithShape="0">
              <a:prstClr val="black">
                <a:alpha val="20000"/>
              </a:prstClr>
            </a:outerShdw>
          </a:effectLst>
        </p:spPr>
      </p:pic>
      <p:pic>
        <p:nvPicPr>
          <p:cNvPr id="15" name="Bildobjekt 14">
            <a:extLst>
              <a:ext uri="{FF2B5EF4-FFF2-40B4-BE49-F238E27FC236}">
                <a16:creationId xmlns:a16="http://schemas.microsoft.com/office/drawing/2014/main" id="{1C2CB011-E885-4733-95FA-2DC2C1E03B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73947">
            <a:off x="8721128" y="365430"/>
            <a:ext cx="1016229" cy="1490192"/>
          </a:xfrm>
          <a:prstGeom prst="rect">
            <a:avLst/>
          </a:prstGeom>
          <a:ln>
            <a:noFill/>
          </a:ln>
          <a:effectLst>
            <a:outerShdw blurRad="76200" dir="18900000" sy="23000" kx="-1200000" algn="bl" rotWithShape="0">
              <a:prstClr val="black">
                <a:alpha val="20000"/>
              </a:prstClr>
            </a:outerShdw>
          </a:effectLst>
        </p:spPr>
      </p:pic>
      <p:pic>
        <p:nvPicPr>
          <p:cNvPr id="16" name="Bildobjekt 15">
            <a:extLst>
              <a:ext uri="{FF2B5EF4-FFF2-40B4-BE49-F238E27FC236}">
                <a16:creationId xmlns:a16="http://schemas.microsoft.com/office/drawing/2014/main" id="{A55D2050-D76C-4D16-8FCB-D15CEDC9A6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97978">
            <a:off x="8511168" y="1531374"/>
            <a:ext cx="1217660" cy="1780710"/>
          </a:xfrm>
          <a:prstGeom prst="rect">
            <a:avLst/>
          </a:prstGeom>
          <a:ln>
            <a:noFill/>
          </a:ln>
          <a:effectLst>
            <a:outerShdw blurRad="76200" dir="18900000" sy="23000" kx="-1200000" algn="bl" rotWithShape="0">
              <a:prstClr val="black">
                <a:alpha val="20000"/>
              </a:prstClr>
            </a:outerShdw>
          </a:effectLst>
        </p:spPr>
      </p:pic>
      <p:pic>
        <p:nvPicPr>
          <p:cNvPr id="24" name="Bildobjekt 23">
            <a:extLst>
              <a:ext uri="{FF2B5EF4-FFF2-40B4-BE49-F238E27FC236}">
                <a16:creationId xmlns:a16="http://schemas.microsoft.com/office/drawing/2014/main" id="{2F77918A-76ED-421E-A44D-75D736E57137}"/>
              </a:ext>
            </a:extLst>
          </p:cNvPr>
          <p:cNvPicPr>
            <a:picLocks noChangeAspect="1"/>
          </p:cNvPicPr>
          <p:nvPr/>
        </p:nvPicPr>
        <p:blipFill rotWithShape="1">
          <a:blip r:embed="rId10"/>
          <a:srcRect b="1563"/>
          <a:stretch/>
        </p:blipFill>
        <p:spPr>
          <a:xfrm rot="1143800">
            <a:off x="6940955" y="1628131"/>
            <a:ext cx="1471792" cy="2133329"/>
          </a:xfrm>
          <a:prstGeom prst="rect">
            <a:avLst/>
          </a:prstGeom>
          <a:effectLst>
            <a:outerShdw blurRad="76200" dir="18900000" sy="23000" kx="-1200000" algn="bl" rotWithShape="0">
              <a:prstClr val="black">
                <a:alpha val="20000"/>
              </a:prstClr>
            </a:outerShdw>
          </a:effectLst>
        </p:spPr>
      </p:pic>
      <p:pic>
        <p:nvPicPr>
          <p:cNvPr id="27" name="Bildobjekt 26">
            <a:extLst>
              <a:ext uri="{FF2B5EF4-FFF2-40B4-BE49-F238E27FC236}">
                <a16:creationId xmlns:a16="http://schemas.microsoft.com/office/drawing/2014/main" id="{FB361959-C23B-4C77-821C-09413DBF0F79}"/>
              </a:ext>
            </a:extLst>
          </p:cNvPr>
          <p:cNvPicPr>
            <a:picLocks noChangeAspect="1"/>
          </p:cNvPicPr>
          <p:nvPr/>
        </p:nvPicPr>
        <p:blipFill>
          <a:blip r:embed="rId11"/>
          <a:stretch>
            <a:fillRect/>
          </a:stretch>
        </p:blipFill>
        <p:spPr>
          <a:xfrm>
            <a:off x="7074168" y="4056777"/>
            <a:ext cx="2876086" cy="2219278"/>
          </a:xfrm>
          <a:prstGeom prst="rect">
            <a:avLst/>
          </a:prstGeom>
          <a:effectLst>
            <a:outerShdw blurRad="76200" dir="18900000" sy="23000" kx="-1200000" algn="bl" rotWithShape="0">
              <a:prstClr val="black">
                <a:alpha val="15000"/>
              </a:prstClr>
            </a:outerShdw>
          </a:effectLst>
        </p:spPr>
      </p:pic>
    </p:spTree>
    <p:extLst>
      <p:ext uri="{BB962C8B-B14F-4D97-AF65-F5344CB8AC3E}">
        <p14:creationId xmlns:p14="http://schemas.microsoft.com/office/powerpoint/2010/main" val="303605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1216025" y="2273300"/>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altLang="sv-SE" sz="3600" dirty="0">
                <a:solidFill>
                  <a:schemeClr val="bg1"/>
                </a:solidFill>
                <a:latin typeface="Georgia" panose="02040502050405020303" pitchFamily="18" charset="0"/>
                <a:cs typeface="Georgia" panose="02040502050405020303" pitchFamily="18" charset="0"/>
              </a:rPr>
              <a:t>Hur rekryterar vi förtroendevalda?</a:t>
            </a:r>
          </a:p>
        </p:txBody>
      </p:sp>
      <p:sp>
        <p:nvSpPr>
          <p:cNvPr id="6" name="Rubrik 2">
            <a:extLst>
              <a:ext uri="{FF2B5EF4-FFF2-40B4-BE49-F238E27FC236}">
                <a16:creationId xmlns:a16="http://schemas.microsoft.com/office/drawing/2014/main" id="{39708B58-818F-48DE-9EC6-2F20BCD1B5CC}"/>
              </a:ext>
            </a:extLst>
          </p:cNvPr>
          <p:cNvSpPr txBox="1">
            <a:spLocks/>
          </p:cNvSpPr>
          <p:nvPr/>
        </p:nvSpPr>
        <p:spPr>
          <a:xfrm>
            <a:off x="1101725" y="1362251"/>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altLang="sv-SE" sz="3600" dirty="0">
                <a:solidFill>
                  <a:schemeClr val="bg1"/>
                </a:solidFill>
                <a:latin typeface="Georgia" panose="02040502050405020303" pitchFamily="18" charset="0"/>
                <a:cs typeface="Georgia" panose="02040502050405020303" pitchFamily="18" charset="0"/>
              </a:rPr>
              <a:t>Slutligen…</a:t>
            </a:r>
          </a:p>
        </p:txBody>
      </p:sp>
    </p:spTree>
    <p:extLst>
      <p:ext uri="{BB962C8B-B14F-4D97-AF65-F5344CB8AC3E}">
        <p14:creationId xmlns:p14="http://schemas.microsoft.com/office/powerpoint/2010/main" val="404190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13EC38A-2E95-44C9-B1F0-7B2A6467B181}"/>
              </a:ext>
            </a:extLst>
          </p:cNvPr>
          <p:cNvSpPr/>
          <p:nvPr/>
        </p:nvSpPr>
        <p:spPr>
          <a:xfrm>
            <a:off x="0" y="0"/>
            <a:ext cx="12192000" cy="6858000"/>
          </a:xfrm>
          <a:prstGeom prst="rect">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EBF6908-8356-46B9-963A-F728310EAA89}"/>
              </a:ext>
            </a:extLst>
          </p:cNvPr>
          <p:cNvSpPr>
            <a:spLocks noGrp="1"/>
          </p:cNvSpPr>
          <p:nvPr>
            <p:ph type="title"/>
          </p:nvPr>
        </p:nvSpPr>
        <p:spPr>
          <a:xfrm>
            <a:off x="3797300" y="2511425"/>
            <a:ext cx="3975100" cy="1325563"/>
          </a:xfrm>
        </p:spPr>
        <p:txBody>
          <a:bodyPr>
            <a:normAutofit/>
          </a:bodyPr>
          <a:lstStyle/>
          <a:p>
            <a:r>
              <a:rPr lang="sv-SE" sz="3600" dirty="0">
                <a:solidFill>
                  <a:schemeClr val="bg1"/>
                </a:solidFill>
                <a:latin typeface="Georgia" panose="02040502050405020303" pitchFamily="18" charset="0"/>
              </a:rPr>
              <a:t>Övning – rollspel </a:t>
            </a:r>
          </a:p>
        </p:txBody>
      </p:sp>
    </p:spTree>
    <p:extLst>
      <p:ext uri="{BB962C8B-B14F-4D97-AF65-F5344CB8AC3E}">
        <p14:creationId xmlns:p14="http://schemas.microsoft.com/office/powerpoint/2010/main" val="134744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1101725" y="2517951"/>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altLang="sv-SE" sz="3600" dirty="0">
                <a:solidFill>
                  <a:schemeClr val="bg1"/>
                </a:solidFill>
                <a:latin typeface="Georgia" panose="02040502050405020303" pitchFamily="18" charset="0"/>
                <a:cs typeface="Georgia" panose="02040502050405020303" pitchFamily="18" charset="0"/>
              </a:rPr>
              <a:t>Varför ska man vara med i ett fackförbund?</a:t>
            </a:r>
          </a:p>
        </p:txBody>
      </p:sp>
    </p:spTree>
    <p:extLst>
      <p:ext uri="{BB962C8B-B14F-4D97-AF65-F5344CB8AC3E}">
        <p14:creationId xmlns:p14="http://schemas.microsoft.com/office/powerpoint/2010/main" val="362357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3B1C659-D4B8-467F-9044-31FABBACE2F7}"/>
              </a:ext>
            </a:extLst>
          </p:cNvPr>
          <p:cNvSpPr/>
          <p:nvPr/>
        </p:nvSpPr>
        <p:spPr>
          <a:xfrm>
            <a:off x="2932" y="-2740"/>
            <a:ext cx="12192000" cy="6860740"/>
          </a:xfrm>
          <a:prstGeom prst="rect">
            <a:avLst/>
          </a:prstGeom>
          <a:solidFill>
            <a:srgbClr val="008E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2">
            <a:extLst>
              <a:ext uri="{FF2B5EF4-FFF2-40B4-BE49-F238E27FC236}">
                <a16:creationId xmlns:a16="http://schemas.microsoft.com/office/drawing/2014/main" id="{79FB1FB3-E5E4-4C0D-9332-34813A0F5FB1}"/>
              </a:ext>
            </a:extLst>
          </p:cNvPr>
          <p:cNvSpPr>
            <a:spLocks noGrp="1"/>
          </p:cNvSpPr>
          <p:nvPr>
            <p:ph type="title"/>
          </p:nvPr>
        </p:nvSpPr>
        <p:spPr>
          <a:xfrm>
            <a:off x="948311" y="542726"/>
            <a:ext cx="10287036" cy="923054"/>
          </a:xfrm>
          <a:effectLst/>
        </p:spPr>
        <p:txBody>
          <a:bodyPr>
            <a:noAutofit/>
          </a:bodyPr>
          <a:lstStyle/>
          <a:p>
            <a:pPr>
              <a:lnSpc>
                <a:spcPts val="3800"/>
              </a:lnSpc>
            </a:pPr>
            <a:r>
              <a:rPr lang="sv-SE" altLang="sv-SE" sz="3600" dirty="0">
                <a:solidFill>
                  <a:schemeClr val="bg1"/>
                </a:solidFill>
                <a:latin typeface="Georgia" panose="02040502050405020303" pitchFamily="18" charset="0"/>
              </a:rPr>
              <a:t>Varför ska man vara med i ett Saco- S-förbund?</a:t>
            </a:r>
          </a:p>
        </p:txBody>
      </p:sp>
      <p:grpSp>
        <p:nvGrpSpPr>
          <p:cNvPr id="23" name="Grupp 22">
            <a:extLst>
              <a:ext uri="{FF2B5EF4-FFF2-40B4-BE49-F238E27FC236}">
                <a16:creationId xmlns:a16="http://schemas.microsoft.com/office/drawing/2014/main" id="{BE640438-A1E5-FBA9-FD2B-0BE1E4758442}"/>
              </a:ext>
            </a:extLst>
          </p:cNvPr>
          <p:cNvGrpSpPr/>
          <p:nvPr/>
        </p:nvGrpSpPr>
        <p:grpSpPr>
          <a:xfrm>
            <a:off x="858709" y="1722491"/>
            <a:ext cx="10491498" cy="4231525"/>
            <a:chOff x="772449" y="1489589"/>
            <a:chExt cx="10491498" cy="4231525"/>
          </a:xfrm>
        </p:grpSpPr>
        <p:pic>
          <p:nvPicPr>
            <p:cNvPr id="24" name="Bildobjekt 23">
              <a:extLst>
                <a:ext uri="{FF2B5EF4-FFF2-40B4-BE49-F238E27FC236}">
                  <a16:creationId xmlns:a16="http://schemas.microsoft.com/office/drawing/2014/main" id="{B9EE1CF3-614F-8003-35D0-D5B37DA5F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085" y="2684485"/>
              <a:ext cx="2302862" cy="648000"/>
            </a:xfrm>
            <a:prstGeom prst="rect">
              <a:avLst/>
            </a:prstGeom>
          </p:spPr>
        </p:pic>
        <p:pic>
          <p:nvPicPr>
            <p:cNvPr id="25" name="Bildobjekt 24">
              <a:extLst>
                <a:ext uri="{FF2B5EF4-FFF2-40B4-BE49-F238E27FC236}">
                  <a16:creationId xmlns:a16="http://schemas.microsoft.com/office/drawing/2014/main" id="{82848007-8D08-96AF-9226-3A54FF0E89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30" y="3829749"/>
              <a:ext cx="1465420" cy="648000"/>
            </a:xfrm>
            <a:prstGeom prst="rect">
              <a:avLst/>
            </a:prstGeom>
          </p:spPr>
        </p:pic>
        <p:pic>
          <p:nvPicPr>
            <p:cNvPr id="26" name="Bildobjekt 25">
              <a:extLst>
                <a:ext uri="{FF2B5EF4-FFF2-40B4-BE49-F238E27FC236}">
                  <a16:creationId xmlns:a16="http://schemas.microsoft.com/office/drawing/2014/main" id="{54EA038A-59D3-EE72-2440-0204DF5EE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328" y="2666485"/>
              <a:ext cx="882803" cy="684000"/>
            </a:xfrm>
            <a:prstGeom prst="rect">
              <a:avLst/>
            </a:prstGeom>
          </p:spPr>
        </p:pic>
        <p:pic>
          <p:nvPicPr>
            <p:cNvPr id="27" name="Bildobjekt 26">
              <a:extLst>
                <a:ext uri="{FF2B5EF4-FFF2-40B4-BE49-F238E27FC236}">
                  <a16:creationId xmlns:a16="http://schemas.microsoft.com/office/drawing/2014/main" id="{6ED64F52-A150-69AA-860D-3C4E94057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523" y="3847749"/>
              <a:ext cx="1339086" cy="612000"/>
            </a:xfrm>
            <a:prstGeom prst="rect">
              <a:avLst/>
            </a:prstGeom>
          </p:spPr>
        </p:pic>
        <p:pic>
          <p:nvPicPr>
            <p:cNvPr id="28" name="Bildobjekt 27">
              <a:extLst>
                <a:ext uri="{FF2B5EF4-FFF2-40B4-BE49-F238E27FC236}">
                  <a16:creationId xmlns:a16="http://schemas.microsoft.com/office/drawing/2014/main" id="{AD0614F5-971F-E0D9-EB05-8CA3A1861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1316" y="2594485"/>
              <a:ext cx="803062" cy="828000"/>
            </a:xfrm>
            <a:prstGeom prst="rect">
              <a:avLst/>
            </a:prstGeom>
          </p:spPr>
        </p:pic>
        <p:pic>
          <p:nvPicPr>
            <p:cNvPr id="29" name="Bildobjekt 28">
              <a:extLst>
                <a:ext uri="{FF2B5EF4-FFF2-40B4-BE49-F238E27FC236}">
                  <a16:creationId xmlns:a16="http://schemas.microsoft.com/office/drawing/2014/main" id="{D13A4CD7-2AC9-1D1B-2406-E53F30AB2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1481" y="3847749"/>
              <a:ext cx="2913899" cy="612000"/>
            </a:xfrm>
            <a:prstGeom prst="rect">
              <a:avLst/>
            </a:prstGeom>
          </p:spPr>
        </p:pic>
        <p:pic>
          <p:nvPicPr>
            <p:cNvPr id="30" name="Bildobjekt 29" descr="En bild som visar clipart&#10;&#10;Automatiskt genererad beskrivning">
              <a:extLst>
                <a:ext uri="{FF2B5EF4-FFF2-40B4-BE49-F238E27FC236}">
                  <a16:creationId xmlns:a16="http://schemas.microsoft.com/office/drawing/2014/main" id="{40A7282F-0B1E-3819-5F04-19296B8B74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3563" y="2738485"/>
              <a:ext cx="1368338" cy="540000"/>
            </a:xfrm>
            <a:prstGeom prst="rect">
              <a:avLst/>
            </a:prstGeom>
          </p:spPr>
        </p:pic>
        <p:pic>
          <p:nvPicPr>
            <p:cNvPr id="31" name="Bildobjekt 30">
              <a:extLst>
                <a:ext uri="{FF2B5EF4-FFF2-40B4-BE49-F238E27FC236}">
                  <a16:creationId xmlns:a16="http://schemas.microsoft.com/office/drawing/2014/main" id="{FEBF5E9C-BD39-4D43-853C-BF56CED376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6307" y="4911114"/>
              <a:ext cx="1661635" cy="792000"/>
            </a:xfrm>
            <a:prstGeom prst="rect">
              <a:avLst/>
            </a:prstGeom>
          </p:spPr>
        </p:pic>
        <p:pic>
          <p:nvPicPr>
            <p:cNvPr id="32" name="Bildobjekt 31">
              <a:extLst>
                <a:ext uri="{FF2B5EF4-FFF2-40B4-BE49-F238E27FC236}">
                  <a16:creationId xmlns:a16="http://schemas.microsoft.com/office/drawing/2014/main" id="{A26145F4-4653-BC49-6573-2A945FD0EA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6400" y="4893114"/>
              <a:ext cx="856946" cy="828000"/>
            </a:xfrm>
            <a:prstGeom prst="rect">
              <a:avLst/>
            </a:prstGeom>
          </p:spPr>
        </p:pic>
        <p:pic>
          <p:nvPicPr>
            <p:cNvPr id="33" name="Bildobjekt 32">
              <a:extLst>
                <a:ext uri="{FF2B5EF4-FFF2-40B4-BE49-F238E27FC236}">
                  <a16:creationId xmlns:a16="http://schemas.microsoft.com/office/drawing/2014/main" id="{B54D4FF8-CB06-10E7-087A-27A9CCC279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51802" y="4929114"/>
              <a:ext cx="1400359" cy="756000"/>
            </a:xfrm>
            <a:prstGeom prst="rect">
              <a:avLst/>
            </a:prstGeom>
          </p:spPr>
        </p:pic>
        <p:pic>
          <p:nvPicPr>
            <p:cNvPr id="34" name="Bildobjekt 33">
              <a:extLst>
                <a:ext uri="{FF2B5EF4-FFF2-40B4-BE49-F238E27FC236}">
                  <a16:creationId xmlns:a16="http://schemas.microsoft.com/office/drawing/2014/main" id="{698063FF-6B44-305A-B1EB-8364C40377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748" y="5019114"/>
              <a:ext cx="2137198" cy="576000"/>
            </a:xfrm>
            <a:prstGeom prst="rect">
              <a:avLst/>
            </a:prstGeom>
          </p:spPr>
        </p:pic>
        <p:pic>
          <p:nvPicPr>
            <p:cNvPr id="35" name="Bildobjekt 34">
              <a:extLst>
                <a:ext uri="{FF2B5EF4-FFF2-40B4-BE49-F238E27FC236}">
                  <a16:creationId xmlns:a16="http://schemas.microsoft.com/office/drawing/2014/main" id="{86642444-7108-B3DB-AD01-0568421388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0176" y="1525589"/>
              <a:ext cx="1750642" cy="720000"/>
            </a:xfrm>
            <a:prstGeom prst="rect">
              <a:avLst/>
            </a:prstGeom>
            <a:effectLst/>
          </p:spPr>
        </p:pic>
        <p:pic>
          <p:nvPicPr>
            <p:cNvPr id="36" name="Bildobjekt 35">
              <a:extLst>
                <a:ext uri="{FF2B5EF4-FFF2-40B4-BE49-F238E27FC236}">
                  <a16:creationId xmlns:a16="http://schemas.microsoft.com/office/drawing/2014/main" id="{03CC245B-463C-9997-77D6-F9AC46DC78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90566" y="1579589"/>
              <a:ext cx="916394" cy="612000"/>
            </a:xfrm>
            <a:prstGeom prst="rect">
              <a:avLst/>
            </a:prstGeom>
          </p:spPr>
        </p:pic>
        <p:pic>
          <p:nvPicPr>
            <p:cNvPr id="37" name="Bildobjekt 36">
              <a:extLst>
                <a:ext uri="{FF2B5EF4-FFF2-40B4-BE49-F238E27FC236}">
                  <a16:creationId xmlns:a16="http://schemas.microsoft.com/office/drawing/2014/main" id="{E1702246-8A84-634C-3852-07C92D3E8540}"/>
                </a:ext>
              </a:extLst>
            </p:cNvPr>
            <p:cNvPicPr>
              <a:picLocks noChangeAspect="1"/>
            </p:cNvPicPr>
            <p:nvPr/>
          </p:nvPicPr>
          <p:blipFill rotWithShape="1">
            <a:blip r:embed="rId16">
              <a:extLst>
                <a:ext uri="{28A0092B-C50C-407E-A947-70E740481C1C}">
                  <a14:useLocalDpi xmlns:a14="http://schemas.microsoft.com/office/drawing/2010/main" val="0"/>
                </a:ext>
              </a:extLst>
            </a:blip>
            <a:srcRect l="44424"/>
            <a:stretch/>
          </p:blipFill>
          <p:spPr>
            <a:xfrm>
              <a:off x="3330371" y="1489589"/>
              <a:ext cx="1750642" cy="792000"/>
            </a:xfrm>
            <a:prstGeom prst="rect">
              <a:avLst/>
            </a:prstGeom>
          </p:spPr>
        </p:pic>
        <p:pic>
          <p:nvPicPr>
            <p:cNvPr id="38" name="Bildobjekt 37" descr="En bild som visar text&#10;&#10;Automatiskt genererad beskrivning">
              <a:extLst>
                <a:ext uri="{FF2B5EF4-FFF2-40B4-BE49-F238E27FC236}">
                  <a16:creationId xmlns:a16="http://schemas.microsoft.com/office/drawing/2014/main" id="{45768570-AE1B-A113-DBD4-57CD91A748D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16514" y="1561589"/>
              <a:ext cx="4047433" cy="648000"/>
            </a:xfrm>
            <a:prstGeom prst="rect">
              <a:avLst/>
            </a:prstGeom>
          </p:spPr>
        </p:pic>
        <p:pic>
          <p:nvPicPr>
            <p:cNvPr id="39" name="Bildobjekt 38">
              <a:extLst>
                <a:ext uri="{FF2B5EF4-FFF2-40B4-BE49-F238E27FC236}">
                  <a16:creationId xmlns:a16="http://schemas.microsoft.com/office/drawing/2014/main" id="{C2646535-DF4F-C4B5-3457-C3472A8F487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2449" y="2666485"/>
              <a:ext cx="2337694" cy="684000"/>
            </a:xfrm>
            <a:prstGeom prst="rect">
              <a:avLst/>
            </a:prstGeom>
          </p:spPr>
        </p:pic>
        <p:pic>
          <p:nvPicPr>
            <p:cNvPr id="40" name="Bildobjekt 39">
              <a:extLst>
                <a:ext uri="{FF2B5EF4-FFF2-40B4-BE49-F238E27FC236}">
                  <a16:creationId xmlns:a16="http://schemas.microsoft.com/office/drawing/2014/main" id="{5664D763-5A97-F9AC-F11F-737BB745A3C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44071" y="3685749"/>
              <a:ext cx="1435890" cy="936000"/>
            </a:xfrm>
            <a:prstGeom prst="rect">
              <a:avLst/>
            </a:prstGeom>
          </p:spPr>
        </p:pic>
        <p:pic>
          <p:nvPicPr>
            <p:cNvPr id="41" name="Bildobjekt 40">
              <a:extLst>
                <a:ext uri="{FF2B5EF4-FFF2-40B4-BE49-F238E27FC236}">
                  <a16:creationId xmlns:a16="http://schemas.microsoft.com/office/drawing/2014/main" id="{65EC1160-5E60-26E7-4425-C4658BBB5F4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84404" y="4965114"/>
              <a:ext cx="2153445" cy="684000"/>
            </a:xfrm>
            <a:prstGeom prst="rect">
              <a:avLst/>
            </a:prstGeom>
          </p:spPr>
        </p:pic>
      </p:grpSp>
    </p:spTree>
    <p:extLst>
      <p:ext uri="{BB962C8B-B14F-4D97-AF65-F5344CB8AC3E}">
        <p14:creationId xmlns:p14="http://schemas.microsoft.com/office/powerpoint/2010/main" val="87161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480835" y="802923"/>
            <a:ext cx="10424231" cy="10498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Varför ska vi vårda och värva nya medlemmar på arbetsplatsen?</a:t>
            </a:r>
          </a:p>
        </p:txBody>
      </p:sp>
      <p:sp>
        <p:nvSpPr>
          <p:cNvPr id="6" name="Rubrik 2">
            <a:extLst>
              <a:ext uri="{FF2B5EF4-FFF2-40B4-BE49-F238E27FC236}">
                <a16:creationId xmlns:a16="http://schemas.microsoft.com/office/drawing/2014/main" id="{A103B4E5-035B-4590-878E-DD2AB590CC46}"/>
              </a:ext>
            </a:extLst>
          </p:cNvPr>
          <p:cNvSpPr txBox="1">
            <a:spLocks/>
          </p:cNvSpPr>
          <p:nvPr/>
        </p:nvSpPr>
        <p:spPr>
          <a:xfrm>
            <a:off x="480835" y="2655712"/>
            <a:ext cx="10424231" cy="1049866"/>
          </a:xfrm>
          <a:prstGeom prst="rect">
            <a:avLst/>
          </a:prstGeom>
          <a:effectLst>
            <a:reflection blurRad="6350" stA="50000" endA="300" endPos="38500" dist="50800" dir="5400000" sy="-100000" algn="bl" rotWithShape="0"/>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Vad </a:t>
            </a:r>
            <a:r>
              <a:rPr lang="sv-SE" altLang="sv-SE" sz="2800" dirty="0">
                <a:solidFill>
                  <a:schemeClr val="bg1"/>
                </a:solidFill>
                <a:latin typeface="Georgia" panose="02040502050405020303" pitchFamily="18" charset="0"/>
              </a:rPr>
              <a:t>händer om vi </a:t>
            </a:r>
            <a:r>
              <a:rPr lang="sv-SE" altLang="sv-SE" sz="2800" dirty="0">
                <a:solidFill>
                  <a:schemeClr val="bg1"/>
                </a:solidFill>
                <a:latin typeface="Georgia" panose="02040502050405020303" pitchFamily="18" charset="0"/>
                <a:cs typeface="Georgia" panose="02040502050405020303" pitchFamily="18" charset="0"/>
              </a:rPr>
              <a:t>blir för få?</a:t>
            </a:r>
          </a:p>
        </p:txBody>
      </p:sp>
      <p:sp>
        <p:nvSpPr>
          <p:cNvPr id="7" name="Rubrik 2">
            <a:extLst>
              <a:ext uri="{FF2B5EF4-FFF2-40B4-BE49-F238E27FC236}">
                <a16:creationId xmlns:a16="http://schemas.microsoft.com/office/drawing/2014/main" id="{B66C9E1C-FBE2-455B-A9A3-DF73579C0A23}"/>
              </a:ext>
            </a:extLst>
          </p:cNvPr>
          <p:cNvSpPr txBox="1">
            <a:spLocks/>
          </p:cNvSpPr>
          <p:nvPr/>
        </p:nvSpPr>
        <p:spPr>
          <a:xfrm>
            <a:off x="1448328" y="1786467"/>
            <a:ext cx="9535760" cy="10498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Hur ser organisationsgraden ut på myndigheten? </a:t>
            </a:r>
          </a:p>
        </p:txBody>
      </p:sp>
      <p:pic>
        <p:nvPicPr>
          <p:cNvPr id="20" name="Bild 19" descr="Grupp">
            <a:extLst>
              <a:ext uri="{FF2B5EF4-FFF2-40B4-BE49-F238E27FC236}">
                <a16:creationId xmlns:a16="http://schemas.microsoft.com/office/drawing/2014/main" id="{34619F59-1F9F-4FF8-AF2F-E633B0B558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261" y="3888423"/>
            <a:ext cx="943178" cy="943178"/>
          </a:xfrm>
          <a:prstGeom prst="rect">
            <a:avLst/>
          </a:prstGeom>
          <a:effectLst>
            <a:outerShdw blurRad="76200" dir="13500000" sx="95000" sy="95000" kx="1200000" algn="br" rotWithShape="0">
              <a:prstClr val="black">
                <a:alpha val="30000"/>
              </a:prstClr>
            </a:outerShdw>
          </a:effectLst>
        </p:spPr>
      </p:pic>
      <p:pic>
        <p:nvPicPr>
          <p:cNvPr id="13" name="Bild 12" descr="Lag">
            <a:extLst>
              <a:ext uri="{FF2B5EF4-FFF2-40B4-BE49-F238E27FC236}">
                <a16:creationId xmlns:a16="http://schemas.microsoft.com/office/drawing/2014/main" id="{3B3133A0-3341-45A4-BE49-4B72502A97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4985" y="4197480"/>
            <a:ext cx="825283" cy="825283"/>
          </a:xfrm>
          <a:prstGeom prst="rect">
            <a:avLst/>
          </a:prstGeom>
          <a:effectLst>
            <a:outerShdw blurRad="76200" dir="13500000" sx="95000" sy="95000" kx="1200000" algn="br" rotWithShape="0">
              <a:prstClr val="black">
                <a:alpha val="30000"/>
              </a:prstClr>
            </a:outerShdw>
          </a:effectLst>
        </p:spPr>
      </p:pic>
      <p:pic>
        <p:nvPicPr>
          <p:cNvPr id="12" name="Bild 11" descr="Lag">
            <a:extLst>
              <a:ext uri="{FF2B5EF4-FFF2-40B4-BE49-F238E27FC236}">
                <a16:creationId xmlns:a16="http://schemas.microsoft.com/office/drawing/2014/main" id="{A6CF80DE-5766-4E06-832B-80626335EF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9563" y="4357546"/>
            <a:ext cx="1048526" cy="1048526"/>
          </a:xfrm>
          <a:prstGeom prst="rect">
            <a:avLst/>
          </a:prstGeom>
          <a:effectLst>
            <a:outerShdw blurRad="76200" dir="13500000" sy="23000" kx="1200000" algn="br" rotWithShape="0">
              <a:prstClr val="black">
                <a:alpha val="20000"/>
              </a:prstClr>
            </a:outerShdw>
          </a:effectLst>
        </p:spPr>
      </p:pic>
      <p:pic>
        <p:nvPicPr>
          <p:cNvPr id="17" name="Bild 16" descr="Lag">
            <a:extLst>
              <a:ext uri="{FF2B5EF4-FFF2-40B4-BE49-F238E27FC236}">
                <a16:creationId xmlns:a16="http://schemas.microsoft.com/office/drawing/2014/main" id="{AF66B780-ACA3-4136-8BA8-3FB76E4F17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6238" y="4297796"/>
            <a:ext cx="850614" cy="850614"/>
          </a:xfrm>
          <a:prstGeom prst="rect">
            <a:avLst/>
          </a:prstGeom>
          <a:effectLst>
            <a:outerShdw blurRad="76200" dir="13500000" sx="95000" sy="95000" kx="1200000" algn="br" rotWithShape="0">
              <a:prstClr val="black">
                <a:alpha val="30000"/>
              </a:prstClr>
            </a:outerShdw>
          </a:effectLst>
        </p:spPr>
      </p:pic>
      <p:pic>
        <p:nvPicPr>
          <p:cNvPr id="10" name="Bild 9" descr="Lag">
            <a:extLst>
              <a:ext uri="{FF2B5EF4-FFF2-40B4-BE49-F238E27FC236}">
                <a16:creationId xmlns:a16="http://schemas.microsoft.com/office/drawing/2014/main" id="{93BB6477-51FF-4349-899E-82C137B54F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39330" y="4514733"/>
            <a:ext cx="1014858" cy="1014858"/>
          </a:xfrm>
          <a:prstGeom prst="rect">
            <a:avLst/>
          </a:prstGeom>
          <a:effectLst>
            <a:outerShdw blurRad="76200" dir="13500000" sx="95000" sy="95000" kx="1200000" algn="br" rotWithShape="0">
              <a:prstClr val="black">
                <a:alpha val="30000"/>
              </a:prstClr>
            </a:outerShdw>
          </a:effectLst>
        </p:spPr>
      </p:pic>
      <p:pic>
        <p:nvPicPr>
          <p:cNvPr id="18" name="Bild 17" descr="Lag">
            <a:extLst>
              <a:ext uri="{FF2B5EF4-FFF2-40B4-BE49-F238E27FC236}">
                <a16:creationId xmlns:a16="http://schemas.microsoft.com/office/drawing/2014/main" id="{B11A60B9-1B21-4A43-B48C-A38FD8399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544" y="4722477"/>
            <a:ext cx="1219951" cy="1219951"/>
          </a:xfrm>
          <a:prstGeom prst="rect">
            <a:avLst/>
          </a:prstGeom>
          <a:effectLst>
            <a:outerShdw blurRad="76200" dir="13500000" sx="95000" sy="95000" kx="1200000" algn="br" rotWithShape="0">
              <a:prstClr val="black">
                <a:alpha val="30000"/>
              </a:prstClr>
            </a:outerShdw>
          </a:effectLst>
        </p:spPr>
      </p:pic>
      <p:pic>
        <p:nvPicPr>
          <p:cNvPr id="29" name="Bild 28" descr="Grupp">
            <a:extLst>
              <a:ext uri="{FF2B5EF4-FFF2-40B4-BE49-F238E27FC236}">
                <a16:creationId xmlns:a16="http://schemas.microsoft.com/office/drawing/2014/main" id="{EC8DA994-D1BD-485F-9EB2-D69DC3673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0675" y="4561450"/>
            <a:ext cx="1810401" cy="1810401"/>
          </a:xfrm>
          <a:prstGeom prst="rect">
            <a:avLst/>
          </a:prstGeom>
          <a:effectLst>
            <a:outerShdw blurRad="76200" dir="13500000" sx="95000" sy="95000" kx="1200000" algn="br" rotWithShape="0">
              <a:prstClr val="black">
                <a:alpha val="30000"/>
              </a:prstClr>
            </a:outerShdw>
          </a:effectLst>
        </p:spPr>
      </p:pic>
      <p:pic>
        <p:nvPicPr>
          <p:cNvPr id="14" name="Bild 13" descr="Lag">
            <a:extLst>
              <a:ext uri="{FF2B5EF4-FFF2-40B4-BE49-F238E27FC236}">
                <a16:creationId xmlns:a16="http://schemas.microsoft.com/office/drawing/2014/main" id="{A8F07D47-1197-4CBA-AF90-376F3783BC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35728" y="4932885"/>
            <a:ext cx="1401335" cy="1401335"/>
          </a:xfrm>
          <a:prstGeom prst="rect">
            <a:avLst/>
          </a:prstGeom>
          <a:effectLst>
            <a:outerShdw blurRad="76200" dir="13500000" sx="95000" sy="95000" kx="1200000" algn="br" rotWithShape="0">
              <a:prstClr val="black">
                <a:alpha val="30000"/>
              </a:prstClr>
            </a:outerShdw>
          </a:effectLst>
        </p:spPr>
      </p:pic>
      <p:pic>
        <p:nvPicPr>
          <p:cNvPr id="16" name="Bild 15" descr="Lag">
            <a:extLst>
              <a:ext uri="{FF2B5EF4-FFF2-40B4-BE49-F238E27FC236}">
                <a16:creationId xmlns:a16="http://schemas.microsoft.com/office/drawing/2014/main" id="{8019BA13-2777-40D0-A6BD-963C52B24D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37649" y="4279453"/>
            <a:ext cx="682147" cy="682147"/>
          </a:xfrm>
          <a:prstGeom prst="rect">
            <a:avLst/>
          </a:prstGeom>
          <a:effectLst>
            <a:outerShdw blurRad="76200" dir="9600000" sx="95000" sy="95000" kx="1200000" algn="br" rotWithShape="0">
              <a:prstClr val="black">
                <a:alpha val="30000"/>
              </a:prstClr>
            </a:outerShdw>
          </a:effectLst>
        </p:spPr>
      </p:pic>
      <p:pic>
        <p:nvPicPr>
          <p:cNvPr id="19" name="Bild 18" descr="Lag">
            <a:extLst>
              <a:ext uri="{FF2B5EF4-FFF2-40B4-BE49-F238E27FC236}">
                <a16:creationId xmlns:a16="http://schemas.microsoft.com/office/drawing/2014/main" id="{1C52A9C9-A60A-428D-A44B-9D3DD5B83C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629" y="4443785"/>
            <a:ext cx="825283" cy="825283"/>
          </a:xfrm>
          <a:prstGeom prst="rect">
            <a:avLst/>
          </a:prstGeom>
          <a:effectLst>
            <a:outerShdw blurRad="76200" dir="13500000" sx="95000" sy="95000" kx="1200000" algn="br" rotWithShape="0">
              <a:prstClr val="black">
                <a:alpha val="30000"/>
              </a:prstClr>
            </a:outerShdw>
          </a:effectLst>
        </p:spPr>
      </p:pic>
      <p:pic>
        <p:nvPicPr>
          <p:cNvPr id="15" name="Bild 14" descr="Lag">
            <a:extLst>
              <a:ext uri="{FF2B5EF4-FFF2-40B4-BE49-F238E27FC236}">
                <a16:creationId xmlns:a16="http://schemas.microsoft.com/office/drawing/2014/main" id="{801B9817-1C64-4A55-9CC3-807AEE002E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7422" y="4623896"/>
            <a:ext cx="897572" cy="897572"/>
          </a:xfrm>
          <a:prstGeom prst="rect">
            <a:avLst/>
          </a:prstGeom>
          <a:effectLst>
            <a:outerShdw blurRad="76200" dir="9600000" sx="95000" sy="95000" kx="1200000" algn="br" rotWithShape="0">
              <a:prstClr val="black">
                <a:alpha val="30000"/>
              </a:prstClr>
            </a:outerShdw>
          </a:effectLst>
        </p:spPr>
      </p:pic>
      <p:pic>
        <p:nvPicPr>
          <p:cNvPr id="28" name="Bild 27" descr="Lag">
            <a:extLst>
              <a:ext uri="{FF2B5EF4-FFF2-40B4-BE49-F238E27FC236}">
                <a16:creationId xmlns:a16="http://schemas.microsoft.com/office/drawing/2014/main" id="{A02B59F7-C6F1-4520-AE7D-C0768124EE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667" y="4220376"/>
            <a:ext cx="682147" cy="682147"/>
          </a:xfrm>
          <a:prstGeom prst="rect">
            <a:avLst/>
          </a:prstGeom>
          <a:effectLst>
            <a:outerShdw blurRad="76200" dir="9600000" sx="95000" sy="95000" kx="1200000" algn="br" rotWithShape="0">
              <a:prstClr val="black">
                <a:alpha val="30000"/>
              </a:prstClr>
            </a:outerShdw>
          </a:effectLst>
        </p:spPr>
      </p:pic>
      <p:pic>
        <p:nvPicPr>
          <p:cNvPr id="31" name="Bild 30" descr="Kvinna">
            <a:extLst>
              <a:ext uri="{FF2B5EF4-FFF2-40B4-BE49-F238E27FC236}">
                <a16:creationId xmlns:a16="http://schemas.microsoft.com/office/drawing/2014/main" id="{202883F9-38CE-4060-AD1E-C4F12F3DC2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75469" y="4075589"/>
            <a:ext cx="544937" cy="544937"/>
          </a:xfrm>
          <a:prstGeom prst="rect">
            <a:avLst/>
          </a:prstGeom>
          <a:effectLst>
            <a:outerShdw blurRad="76200" dir="9600000" sx="95000" sy="95000" kx="1200000" algn="br" rotWithShape="0">
              <a:prstClr val="black">
                <a:alpha val="30000"/>
              </a:prstClr>
            </a:outerShdw>
          </a:effectLst>
        </p:spPr>
      </p:pic>
      <p:pic>
        <p:nvPicPr>
          <p:cNvPr id="32" name="Platshållare för innehåll 14">
            <a:extLst>
              <a:ext uri="{FF2B5EF4-FFF2-40B4-BE49-F238E27FC236}">
                <a16:creationId xmlns:a16="http://schemas.microsoft.com/office/drawing/2014/main" id="{87095184-572C-4D48-8A9D-C309FCF332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23348" y="5659077"/>
            <a:ext cx="985325" cy="792000"/>
          </a:xfrm>
          <a:prstGeom prst="rect">
            <a:avLst/>
          </a:prstGeom>
        </p:spPr>
      </p:pic>
    </p:spTree>
    <p:extLst>
      <p:ext uri="{BB962C8B-B14F-4D97-AF65-F5344CB8AC3E}">
        <p14:creationId xmlns:p14="http://schemas.microsoft.com/office/powerpoint/2010/main" val="15866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F08CAF9-236B-4B61-A765-BF85D1F9897A}"/>
              </a:ext>
            </a:extLst>
          </p:cNvPr>
          <p:cNvSpPr/>
          <p:nvPr/>
        </p:nvSpPr>
        <p:spPr>
          <a:xfrm>
            <a:off x="0" y="0"/>
            <a:ext cx="12192000" cy="6864328"/>
          </a:xfrm>
          <a:prstGeom prst="rect">
            <a:avLst/>
          </a:prstGeom>
          <a:solidFill>
            <a:srgbClr val="008EA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5B04C7EA-ED35-4040-94F3-F0FB16DFAEBB}"/>
              </a:ext>
            </a:extLst>
          </p:cNvPr>
          <p:cNvSpPr/>
          <p:nvPr/>
        </p:nvSpPr>
        <p:spPr>
          <a:xfrm>
            <a:off x="620889" y="1141560"/>
            <a:ext cx="10668000" cy="2161278"/>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ubrik 1">
            <a:extLst>
              <a:ext uri="{FF2B5EF4-FFF2-40B4-BE49-F238E27FC236}">
                <a16:creationId xmlns:a16="http://schemas.microsoft.com/office/drawing/2014/main" id="{F15B844C-5CFB-4948-8449-23398757FE49}"/>
              </a:ext>
            </a:extLst>
          </p:cNvPr>
          <p:cNvSpPr txBox="1">
            <a:spLocks/>
          </p:cNvSpPr>
          <p:nvPr/>
        </p:nvSpPr>
        <p:spPr>
          <a:xfrm>
            <a:off x="765289" y="195464"/>
            <a:ext cx="3821994"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3600" dirty="0">
                <a:solidFill>
                  <a:schemeClr val="bg1"/>
                </a:solidFill>
                <a:latin typeface="Georgia" panose="02040502050405020303" pitchFamily="18" charset="0"/>
              </a:rPr>
              <a:t>Hur gör man?</a:t>
            </a:r>
          </a:p>
        </p:txBody>
      </p:sp>
      <p:sp>
        <p:nvSpPr>
          <p:cNvPr id="29" name="Platshållare för innehåll 1">
            <a:extLst>
              <a:ext uri="{FF2B5EF4-FFF2-40B4-BE49-F238E27FC236}">
                <a16:creationId xmlns:a16="http://schemas.microsoft.com/office/drawing/2014/main" id="{C5024CF6-1B50-498A-B742-9D93D6A08217}"/>
              </a:ext>
            </a:extLst>
          </p:cNvPr>
          <p:cNvSpPr txBox="1">
            <a:spLocks/>
          </p:cNvSpPr>
          <p:nvPr/>
        </p:nvSpPr>
        <p:spPr>
          <a:xfrm>
            <a:off x="765289" y="1329961"/>
            <a:ext cx="5303381" cy="18063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Varför är du själv med i ett Saco-S-förbund?</a:t>
            </a:r>
          </a:p>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Hur identifierar vi kollegor som inte är medlemmar i dag?</a:t>
            </a:r>
          </a:p>
          <a:p>
            <a:pPr algn="l">
              <a:spcAft>
                <a:spcPts val="1200"/>
              </a:spcAft>
              <a:buClr>
                <a:srgbClr val="C13D8C"/>
              </a:buClr>
            </a:pPr>
            <a:endParaRPr lang="sv-SE" altLang="sv-SE" dirty="0">
              <a:solidFill>
                <a:schemeClr val="bg1"/>
              </a:solidFill>
              <a:latin typeface="Georgia" panose="02040502050405020303" pitchFamily="18" charset="0"/>
              <a:cs typeface="Georgia" panose="02040502050405020303" pitchFamily="18" charset="0"/>
            </a:endParaRPr>
          </a:p>
        </p:txBody>
      </p:sp>
      <p:pic>
        <p:nvPicPr>
          <p:cNvPr id="31" name="Platshållare för innehåll 14">
            <a:extLst>
              <a:ext uri="{FF2B5EF4-FFF2-40B4-BE49-F238E27FC236}">
                <a16:creationId xmlns:a16="http://schemas.microsoft.com/office/drawing/2014/main" id="{EC316643-00A1-4949-9A5C-1C686C997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139" y="5583672"/>
            <a:ext cx="985325" cy="792000"/>
          </a:xfrm>
          <a:prstGeom prst="rect">
            <a:avLst/>
          </a:prstGeom>
        </p:spPr>
      </p:pic>
      <p:sp>
        <p:nvSpPr>
          <p:cNvPr id="37" name="Platshållare för innehåll 1">
            <a:extLst>
              <a:ext uri="{FF2B5EF4-FFF2-40B4-BE49-F238E27FC236}">
                <a16:creationId xmlns:a16="http://schemas.microsoft.com/office/drawing/2014/main" id="{B0B83B5C-3207-4E24-945B-DEC45112E391}"/>
              </a:ext>
            </a:extLst>
          </p:cNvPr>
          <p:cNvSpPr txBox="1">
            <a:spLocks/>
          </p:cNvSpPr>
          <p:nvPr/>
        </p:nvSpPr>
        <p:spPr>
          <a:xfrm>
            <a:off x="6096000" y="1329961"/>
            <a:ext cx="5303381" cy="166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Vilka kontaktvägar ska jag välja?</a:t>
            </a:r>
          </a:p>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Vilken är din stil?</a:t>
            </a:r>
          </a:p>
          <a:p>
            <a:pPr algn="l">
              <a:spcAft>
                <a:spcPts val="1200"/>
              </a:spcAft>
              <a:buClr>
                <a:srgbClr val="C13D8C"/>
              </a:buClr>
            </a:pPr>
            <a:endParaRPr lang="sv-SE" altLang="sv-SE" dirty="0">
              <a:solidFill>
                <a:schemeClr val="bg1"/>
              </a:solidFill>
              <a:latin typeface="Georgia" panose="02040502050405020303" pitchFamily="18" charset="0"/>
              <a:cs typeface="Georgia" panose="02040502050405020303" pitchFamily="18" charset="0"/>
            </a:endParaRPr>
          </a:p>
        </p:txBody>
      </p:sp>
      <p:sp>
        <p:nvSpPr>
          <p:cNvPr id="43" name="Rektangel: rundade hörn 42">
            <a:extLst>
              <a:ext uri="{FF2B5EF4-FFF2-40B4-BE49-F238E27FC236}">
                <a16:creationId xmlns:a16="http://schemas.microsoft.com/office/drawing/2014/main" id="{93BA72CF-D4DA-4414-935D-0A1A7B392A7C}"/>
              </a:ext>
            </a:extLst>
          </p:cNvPr>
          <p:cNvSpPr/>
          <p:nvPr/>
        </p:nvSpPr>
        <p:spPr>
          <a:xfrm>
            <a:off x="765289" y="4444398"/>
            <a:ext cx="7845778" cy="2035424"/>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Rektangel: rundade hörn 37">
            <a:extLst>
              <a:ext uri="{FF2B5EF4-FFF2-40B4-BE49-F238E27FC236}">
                <a16:creationId xmlns:a16="http://schemas.microsoft.com/office/drawing/2014/main" id="{AF84E8F3-FBDE-4499-8788-5F5E541E460C}"/>
              </a:ext>
            </a:extLst>
          </p:cNvPr>
          <p:cNvSpPr/>
          <p:nvPr/>
        </p:nvSpPr>
        <p:spPr>
          <a:xfrm>
            <a:off x="972855" y="5572496"/>
            <a:ext cx="1857661" cy="708811"/>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1. Kontakt</a:t>
            </a:r>
          </a:p>
        </p:txBody>
      </p:sp>
      <p:sp>
        <p:nvSpPr>
          <p:cNvPr id="39" name="Rektangel: rundade hörn 38">
            <a:extLst>
              <a:ext uri="{FF2B5EF4-FFF2-40B4-BE49-F238E27FC236}">
                <a16:creationId xmlns:a16="http://schemas.microsoft.com/office/drawing/2014/main" id="{9B6D9592-2030-489E-8CC7-CE8D1806F24B}"/>
              </a:ext>
            </a:extLst>
          </p:cNvPr>
          <p:cNvSpPr/>
          <p:nvPr/>
        </p:nvSpPr>
        <p:spPr>
          <a:xfrm>
            <a:off x="2830516" y="5294202"/>
            <a:ext cx="1857661" cy="708810"/>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2. Behov</a:t>
            </a:r>
          </a:p>
        </p:txBody>
      </p:sp>
      <p:sp>
        <p:nvSpPr>
          <p:cNvPr id="40" name="Rektangel: rundade hörn 39">
            <a:extLst>
              <a:ext uri="{FF2B5EF4-FFF2-40B4-BE49-F238E27FC236}">
                <a16:creationId xmlns:a16="http://schemas.microsoft.com/office/drawing/2014/main" id="{CC092713-68E6-4356-B260-8C180AB2D717}"/>
              </a:ext>
            </a:extLst>
          </p:cNvPr>
          <p:cNvSpPr/>
          <p:nvPr/>
        </p:nvSpPr>
        <p:spPr>
          <a:xfrm>
            <a:off x="4688177" y="4972936"/>
            <a:ext cx="1857661" cy="708810"/>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3. Presentation</a:t>
            </a:r>
          </a:p>
        </p:txBody>
      </p:sp>
      <p:sp>
        <p:nvSpPr>
          <p:cNvPr id="41" name="Rektangel: rundade hörn 40">
            <a:extLst>
              <a:ext uri="{FF2B5EF4-FFF2-40B4-BE49-F238E27FC236}">
                <a16:creationId xmlns:a16="http://schemas.microsoft.com/office/drawing/2014/main" id="{3A64F04E-1156-4E23-BAA4-3BB00F12C426}"/>
              </a:ext>
            </a:extLst>
          </p:cNvPr>
          <p:cNvSpPr/>
          <p:nvPr/>
        </p:nvSpPr>
        <p:spPr>
          <a:xfrm>
            <a:off x="6545837" y="4667221"/>
            <a:ext cx="1857661" cy="708811"/>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4. Avslut</a:t>
            </a:r>
          </a:p>
        </p:txBody>
      </p:sp>
      <p:sp>
        <p:nvSpPr>
          <p:cNvPr id="42" name="Rubrik 1">
            <a:extLst>
              <a:ext uri="{FF2B5EF4-FFF2-40B4-BE49-F238E27FC236}">
                <a16:creationId xmlns:a16="http://schemas.microsoft.com/office/drawing/2014/main" id="{770CBDC3-F5D9-480A-B9DD-4FE75A9B834E}"/>
              </a:ext>
            </a:extLst>
          </p:cNvPr>
          <p:cNvSpPr txBox="1">
            <a:spLocks/>
          </p:cNvSpPr>
          <p:nvPr/>
        </p:nvSpPr>
        <p:spPr>
          <a:xfrm>
            <a:off x="765289" y="3642851"/>
            <a:ext cx="9056936"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2800" dirty="0">
                <a:solidFill>
                  <a:schemeClr val="bg1"/>
                </a:solidFill>
                <a:latin typeface="Georgia" panose="02040502050405020303" pitchFamily="18" charset="0"/>
              </a:rPr>
              <a:t>Det personliga mötet – samtalets fyra delar</a:t>
            </a:r>
          </a:p>
        </p:txBody>
      </p:sp>
    </p:spTree>
    <p:extLst>
      <p:ext uri="{BB962C8B-B14F-4D97-AF65-F5344CB8AC3E}">
        <p14:creationId xmlns:p14="http://schemas.microsoft.com/office/powerpoint/2010/main" val="29834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50293" y="1281030"/>
            <a:ext cx="10035822" cy="4909346"/>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6183808" cy="864483"/>
          </a:xfrm>
        </p:spPr>
        <p:txBody>
          <a:bodyPr>
            <a:normAutofit/>
          </a:bodyPr>
          <a:lstStyle/>
          <a:p>
            <a:r>
              <a:rPr lang="sv-SE" sz="3600" dirty="0" err="1">
                <a:solidFill>
                  <a:schemeClr val="bg1"/>
                </a:solidFill>
                <a:latin typeface="Georgia" panose="02040502050405020303" pitchFamily="18" charset="0"/>
              </a:rPr>
              <a:t>Kontaktfasen</a:t>
            </a:r>
            <a:endParaRPr lang="sv-SE" sz="3600" dirty="0">
              <a:solidFill>
                <a:schemeClr val="bg1"/>
              </a:solidFill>
              <a:latin typeface="Georgia" panose="02040502050405020303" pitchFamily="18" charset="0"/>
            </a:endParaRP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1086237" y="1281030"/>
            <a:ext cx="9563934" cy="455054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1200"/>
              </a:spcAft>
              <a:defRPr/>
            </a:pPr>
            <a:r>
              <a:rPr lang="sv-SE" sz="2000" b="1" dirty="0">
                <a:solidFill>
                  <a:srgbClr val="FF8000"/>
                </a:solidFill>
                <a:latin typeface="Arial" panose="020B0604020202020204" pitchFamily="34" charset="0"/>
                <a:ea typeface="ＭＳ Ｐゴシック" charset="-128"/>
                <a:cs typeface="Arial" panose="020B0604020202020204" pitchFamily="34" charset="0"/>
              </a:rPr>
              <a:t>Innan du tar kontakt:</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Vem är det du kommer att träffa? </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Känner de till Saco-S?</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Var vill du helst träffa dem, vad passar dig bäst?</a:t>
            </a:r>
          </a:p>
          <a:p>
            <a:pPr>
              <a:spcBef>
                <a:spcPts val="600"/>
              </a:spcBef>
              <a:spcAft>
                <a:spcPts val="600"/>
              </a:spcAft>
              <a:defRPr/>
            </a:pPr>
            <a:r>
              <a:rPr lang="sv-SE" sz="2000" b="1" dirty="0">
                <a:solidFill>
                  <a:srgbClr val="FF8000"/>
                </a:solidFill>
                <a:latin typeface="Arial" panose="020B0604020202020204" pitchFamily="34" charset="0"/>
                <a:ea typeface="ＭＳ Ｐゴシック" charset="-128"/>
                <a:cs typeface="Arial" panose="020B0604020202020204" pitchFamily="34" charset="0"/>
              </a:rPr>
              <a:t>Vid kontakt:</a:t>
            </a:r>
          </a:p>
          <a:p>
            <a:pPr>
              <a:lnSpc>
                <a:spcPct val="150000"/>
              </a:lnSpc>
              <a:defRPr/>
            </a:pPr>
            <a:r>
              <a:rPr lang="sv-SE" sz="1800" dirty="0">
                <a:solidFill>
                  <a:schemeClr val="bg1"/>
                </a:solidFill>
                <a:latin typeface="Georgia" panose="02040502050405020303" pitchFamily="18" charset="0"/>
                <a:ea typeface="ＭＳ Ｐゴシック" charset="-128"/>
                <a:cs typeface="Arial" panose="020B0604020202020204" pitchFamily="34" charset="0"/>
              </a:rPr>
              <a:t>Koppla samtalet till din roll som förtroendevald. Inled med personliga frågor, exempelvis:</a:t>
            </a:r>
          </a:p>
          <a:p>
            <a:pPr marL="3420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Vad har du för utbildning? </a:t>
            </a:r>
          </a:p>
          <a:p>
            <a:pPr marL="3429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Vad har du gjort tidigare? </a:t>
            </a:r>
          </a:p>
          <a:p>
            <a:pPr marL="3429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Hur har din första tid hos oss varit?”</a:t>
            </a:r>
          </a:p>
        </p:txBody>
      </p:sp>
    </p:spTree>
    <p:extLst>
      <p:ext uri="{BB962C8B-B14F-4D97-AF65-F5344CB8AC3E}">
        <p14:creationId xmlns:p14="http://schemas.microsoft.com/office/powerpoint/2010/main" val="414719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771271" y="1479392"/>
            <a:ext cx="9795129" cy="4286503"/>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7508138" cy="864483"/>
          </a:xfrm>
        </p:spPr>
        <p:txBody>
          <a:bodyPr>
            <a:normAutofit fontScale="90000"/>
          </a:bodyPr>
          <a:lstStyle/>
          <a:p>
            <a:r>
              <a:rPr lang="sv-SE" sz="4000" dirty="0">
                <a:solidFill>
                  <a:schemeClr val="bg1"/>
                </a:solidFill>
                <a:latin typeface="Georgia" panose="02040502050405020303" pitchFamily="18" charset="0"/>
              </a:rPr>
              <a:t>Behovsfasen</a:t>
            </a:r>
            <a:br>
              <a:rPr lang="sv-SE" sz="3600" dirty="0">
                <a:solidFill>
                  <a:schemeClr val="bg1"/>
                </a:solidFill>
                <a:latin typeface="Georgia" panose="02040502050405020303" pitchFamily="18" charset="0"/>
              </a:rPr>
            </a:br>
            <a:r>
              <a:rPr lang="sv-SE" sz="3600" dirty="0">
                <a:solidFill>
                  <a:schemeClr val="bg1"/>
                </a:solidFill>
                <a:latin typeface="Georgia" panose="02040502050405020303" pitchFamily="18" charset="0"/>
              </a:rPr>
              <a:t>- </a:t>
            </a:r>
            <a:r>
              <a:rPr lang="sv-SE" sz="2700" dirty="0">
                <a:solidFill>
                  <a:schemeClr val="bg1"/>
                </a:solidFill>
                <a:latin typeface="Georgia" panose="02040502050405020303" pitchFamily="18" charset="0"/>
              </a:rPr>
              <a:t>Vad har kollegan du möter för behov?</a:t>
            </a: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1187837" y="1786303"/>
            <a:ext cx="8080341" cy="3979592"/>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spcAft>
                <a:spcPts val="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Använd dig av öppna frågor:</a:t>
            </a:r>
          </a:p>
          <a:p>
            <a:pPr marL="342900" indent="-342900">
              <a:spcBef>
                <a:spcPts val="0"/>
              </a:spcBef>
              <a:spcAft>
                <a:spcPts val="600"/>
              </a:spcAft>
              <a:buFontTx/>
              <a:buChar char="-"/>
              <a:defRPr/>
            </a:pPr>
            <a:r>
              <a:rPr lang="sv-SE" sz="2000" i="1" dirty="0">
                <a:solidFill>
                  <a:schemeClr val="bg1"/>
                </a:solidFill>
                <a:latin typeface="Georgia" panose="02040502050405020303" pitchFamily="18" charset="0"/>
                <a:ea typeface="ＭＳ Ｐゴシック" charset="-128"/>
                <a:cs typeface="Arial" panose="020B0604020202020204" pitchFamily="34" charset="0"/>
              </a:rPr>
              <a:t>Finns det något som behöver förbättras?</a:t>
            </a:r>
          </a:p>
          <a:p>
            <a:pPr marL="342900" indent="-342900">
              <a:spcBef>
                <a:spcPts val="0"/>
              </a:spcBef>
              <a:spcAft>
                <a:spcPts val="600"/>
              </a:spcAft>
              <a:buFontTx/>
              <a:buChar char="-"/>
              <a:defRPr/>
            </a:pPr>
            <a:r>
              <a:rPr lang="sv-SE" sz="2000" i="1" dirty="0">
                <a:solidFill>
                  <a:schemeClr val="bg1"/>
                </a:solidFill>
                <a:latin typeface="Georgia" panose="02040502050405020303" pitchFamily="18" charset="0"/>
                <a:ea typeface="ＭＳ Ｐゴシック" charset="-128"/>
                <a:cs typeface="Arial" panose="020B0604020202020204" pitchFamily="34" charset="0"/>
              </a:rPr>
              <a:t>Vilka frågor är viktiga för dig på en arbetsplats?</a:t>
            </a:r>
          </a:p>
          <a:p>
            <a:pPr>
              <a:spcBef>
                <a:spcPts val="0"/>
              </a:spcBef>
              <a:spcAft>
                <a:spcPts val="600"/>
              </a:spcAft>
              <a:defRPr/>
            </a:pPr>
            <a:r>
              <a:rPr lang="sv-SE" sz="2000" dirty="0">
                <a:solidFill>
                  <a:schemeClr val="bg1"/>
                </a:solidFill>
                <a:latin typeface="Georgia" panose="02040502050405020303" pitchFamily="18" charset="0"/>
                <a:ea typeface="ＭＳ Ｐゴシック" charset="-128"/>
                <a:cs typeface="Arial" panose="020B0604020202020204" pitchFamily="34" charset="0"/>
              </a:rPr>
              <a:t>(Öppna frågor = Vad, när, var, hur och vem)</a:t>
            </a:r>
          </a:p>
          <a:p>
            <a:pPr>
              <a:lnSpc>
                <a:spcPts val="2700"/>
              </a:lnSpc>
              <a:spcBef>
                <a:spcPts val="2400"/>
              </a:spcBef>
              <a:spcAft>
                <a:spcPts val="600"/>
              </a:spcAft>
              <a:defRPr/>
            </a:pPr>
            <a:r>
              <a:rPr lang="sv-SE" sz="2000" dirty="0">
                <a:solidFill>
                  <a:schemeClr val="bg1"/>
                </a:solidFill>
                <a:latin typeface="Georgia" panose="02040502050405020303" pitchFamily="18" charset="0"/>
                <a:ea typeface="ＭＳ Ｐゴシック" charset="-128"/>
                <a:cs typeface="Arial" panose="020B0604020202020204" pitchFamily="34" charset="0"/>
              </a:rPr>
              <a:t>Samla information om personens utbildning, intressen, drivkrafter och behov. När du har denna bild klar är det lättare att veta vilka argument för ett fackligt medlemskap du ska använda.</a:t>
            </a:r>
          </a:p>
          <a:p>
            <a:pPr>
              <a:spcBef>
                <a:spcPts val="0"/>
              </a:spcBef>
              <a:spcAft>
                <a:spcPts val="600"/>
              </a:spcAft>
              <a:defRPr/>
            </a:pPr>
            <a:endParaRPr lang="sv-SE" sz="2000" dirty="0">
              <a:solidFill>
                <a:schemeClr val="bg1"/>
              </a:solidFill>
              <a:latin typeface="Georgia" panose="02040502050405020303" pitchFamily="18" charset="0"/>
              <a:ea typeface="ＭＳ Ｐゴシック" charset="-128"/>
              <a:cs typeface="Arial" panose="020B0604020202020204" pitchFamily="34" charset="0"/>
            </a:endParaRPr>
          </a:p>
          <a:p>
            <a:pPr>
              <a:spcBef>
                <a:spcPts val="0"/>
              </a:spcBef>
              <a:spcAft>
                <a:spcPts val="60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Ta inte över samtalet!</a:t>
            </a:r>
          </a:p>
          <a:p>
            <a:pPr marL="342900" indent="-324000">
              <a:lnSpc>
                <a:spcPct val="150000"/>
              </a:lnSpc>
              <a:buFontTx/>
              <a:buChar char="-"/>
              <a:defRPr/>
            </a:pPr>
            <a:endParaRPr lang="sv-SE" sz="1800" i="1" dirty="0">
              <a:solidFill>
                <a:schemeClr val="bg1"/>
              </a:solidFill>
              <a:latin typeface="Georgia" panose="02040502050405020303" pitchFamily="18"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12583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92601" y="1535288"/>
            <a:ext cx="10035822" cy="4429448"/>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6183808" cy="864483"/>
          </a:xfrm>
        </p:spPr>
        <p:txBody>
          <a:bodyPr>
            <a:normAutofit/>
          </a:bodyPr>
          <a:lstStyle/>
          <a:p>
            <a:r>
              <a:rPr lang="sv-SE" sz="3600" dirty="0">
                <a:solidFill>
                  <a:schemeClr val="bg1"/>
                </a:solidFill>
                <a:latin typeface="Georgia" panose="02040502050405020303" pitchFamily="18" charset="0"/>
              </a:rPr>
              <a:t>Presentationsfasen</a:t>
            </a:r>
          </a:p>
        </p:txBody>
      </p:sp>
      <p:sp>
        <p:nvSpPr>
          <p:cNvPr id="7" name="Platshållare för text 2">
            <a:extLst>
              <a:ext uri="{FF2B5EF4-FFF2-40B4-BE49-F238E27FC236}">
                <a16:creationId xmlns:a16="http://schemas.microsoft.com/office/drawing/2014/main" id="{33BBC828-6126-4943-A76F-B446C3E858AB}"/>
              </a:ext>
            </a:extLst>
          </p:cNvPr>
          <p:cNvSpPr txBox="1">
            <a:spLocks/>
          </p:cNvSpPr>
          <p:nvPr/>
        </p:nvSpPr>
        <p:spPr>
          <a:xfrm>
            <a:off x="1165257" y="1535288"/>
            <a:ext cx="10035821" cy="425908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Presentera den lokala Saco-S-föreningen</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Utgå från medarbetarens behov!</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Vilka frågor arbetar ni med lokalt som tillgodoser medarbetarens behov?</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Anpassa argumenten (max tre). </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Var rak och tydlig. </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Lova inte mer än vad du (Saco-S) kan hålla.</a:t>
            </a:r>
          </a:p>
        </p:txBody>
      </p:sp>
    </p:spTree>
    <p:extLst>
      <p:ext uri="{BB962C8B-B14F-4D97-AF65-F5344CB8AC3E}">
        <p14:creationId xmlns:p14="http://schemas.microsoft.com/office/powerpoint/2010/main" val="211566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771271" y="1207768"/>
            <a:ext cx="9795129" cy="4820499"/>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7508138" cy="834087"/>
          </a:xfrm>
        </p:spPr>
        <p:txBody>
          <a:bodyPr>
            <a:normAutofit/>
          </a:bodyPr>
          <a:lstStyle/>
          <a:p>
            <a:r>
              <a:rPr lang="sv-SE" sz="4000" dirty="0">
                <a:solidFill>
                  <a:schemeClr val="bg1"/>
                </a:solidFill>
                <a:latin typeface="Georgia" panose="02040502050405020303" pitchFamily="18" charset="0"/>
              </a:rPr>
              <a:t>Avslut</a:t>
            </a:r>
            <a:endParaRPr lang="sv-SE" sz="2700" dirty="0">
              <a:solidFill>
                <a:schemeClr val="bg1"/>
              </a:solidFill>
              <a:latin typeface="Georgia" panose="02040502050405020303" pitchFamily="18" charset="0"/>
            </a:endParaRP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981106" y="1207768"/>
            <a:ext cx="9129647" cy="5106984"/>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Viktigt att få till ett bra avslut</a:t>
            </a: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Fråga!</a:t>
            </a:r>
          </a:p>
          <a:p>
            <a:pPr marL="684900" indent="-342900">
              <a:spcBef>
                <a:spcPts val="800"/>
              </a:spcBef>
              <a:spcAft>
                <a:spcPts val="600"/>
              </a:spcAft>
              <a:buFontTx/>
              <a:buChar char="-"/>
              <a:defRPr/>
            </a:pPr>
            <a:r>
              <a:rPr lang="sv-SE" sz="2200" i="1" dirty="0">
                <a:solidFill>
                  <a:schemeClr val="bg1"/>
                </a:solidFill>
                <a:latin typeface="Georgia" panose="02040502050405020303" pitchFamily="18" charset="0"/>
                <a:ea typeface="ＭＳ Ｐゴシック" charset="-128"/>
                <a:cs typeface="Arial" panose="020B0604020202020204" pitchFamily="34" charset="0"/>
              </a:rPr>
              <a:t>Vill du bli medlem i ett Saco-S förbund? Vi vill väldigt gärna ha dig som medlem.</a:t>
            </a:r>
            <a:endParaRPr lang="sv-SE" sz="2200" dirty="0">
              <a:solidFill>
                <a:schemeClr val="bg1"/>
              </a:solidFill>
              <a:latin typeface="Georgia" panose="02040502050405020303" pitchFamily="18" charset="0"/>
              <a:ea typeface="ＭＳ Ｐゴシック" charset="-128"/>
              <a:cs typeface="Arial" panose="020B0604020202020204" pitchFamily="34" charset="0"/>
            </a:endParaRP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Ett ”nej” är också ett avslut. </a:t>
            </a: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Hjälp medarbetaren att ansöka om medlemsk</a:t>
            </a:r>
            <a:r>
              <a:rPr lang="sv-SE" sz="2000" dirty="0">
                <a:solidFill>
                  <a:schemeClr val="bg1"/>
                </a:solidFill>
                <a:latin typeface="Georgia" panose="02040502050405020303" pitchFamily="18" charset="0"/>
                <a:ea typeface="ＭＳ Ｐゴシック" charset="-128"/>
                <a:cs typeface="Arial" panose="020B0604020202020204" pitchFamily="34" charset="0"/>
              </a:rPr>
              <a:t>ap.</a:t>
            </a:r>
          </a:p>
          <a:p>
            <a:pPr>
              <a:lnSpc>
                <a:spcPct val="150000"/>
              </a:lnSpc>
              <a:spcBef>
                <a:spcPts val="800"/>
              </a:spcBef>
              <a:spcAft>
                <a:spcPts val="60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Hur ska man hantera invändningar?</a:t>
            </a:r>
            <a:br>
              <a:rPr lang="sv-SE" sz="2000" b="1" dirty="0">
                <a:latin typeface="Georgia" panose="02040502050405020303" pitchFamily="18" charset="0"/>
                <a:ea typeface="ＭＳ Ｐゴシック" charset="-128"/>
                <a:cs typeface="Arial" panose="020B0604020202020204" pitchFamily="34" charset="0"/>
              </a:rPr>
            </a:br>
            <a:r>
              <a:rPr lang="sv-SE" sz="2000" dirty="0">
                <a:solidFill>
                  <a:schemeClr val="bg1"/>
                </a:solidFill>
                <a:latin typeface="Georgia" panose="02040502050405020303" pitchFamily="18" charset="0"/>
                <a:ea typeface="ＭＳ Ｐゴシック" charset="-128"/>
                <a:cs typeface="Arial" panose="020B0604020202020204" pitchFamily="34" charset="0"/>
              </a:rPr>
              <a:t>Var förberedd, visa förståelse, förklara, eventuellt  gör om behovsanalysen igen.</a:t>
            </a:r>
          </a:p>
          <a:p>
            <a:pPr marL="342900" indent="-324000">
              <a:lnSpc>
                <a:spcPct val="150000"/>
              </a:lnSpc>
              <a:spcBef>
                <a:spcPts val="800"/>
              </a:spcBef>
              <a:buFontTx/>
              <a:buChar char="-"/>
              <a:defRPr/>
            </a:pPr>
            <a:endParaRPr lang="sv-SE" sz="1800" i="1" dirty="0">
              <a:solidFill>
                <a:schemeClr val="bg1"/>
              </a:solidFill>
              <a:latin typeface="Georgia" panose="02040502050405020303" pitchFamily="18"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3998472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Microsoft Office PowerPoint</Application>
  <PresentationFormat>Bredbild</PresentationFormat>
  <Paragraphs>285</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Georgia</vt:lpstr>
      <vt:lpstr>Office-tema</vt:lpstr>
      <vt:lpstr>PowerPoint-presentation</vt:lpstr>
      <vt:lpstr>PowerPoint-presentation</vt:lpstr>
      <vt:lpstr>Varför ska man vara med i ett Saco- S-förbund?</vt:lpstr>
      <vt:lpstr>PowerPoint-presentation</vt:lpstr>
      <vt:lpstr>PowerPoint-presentation</vt:lpstr>
      <vt:lpstr>Kontaktfasen</vt:lpstr>
      <vt:lpstr>Behovsfasen - Vad har kollegan du möter för behov?</vt:lpstr>
      <vt:lpstr>Presentationsfasen</vt:lpstr>
      <vt:lpstr>Avslut</vt:lpstr>
      <vt:lpstr>Invändningar - Hur hanterar vi dem?</vt:lpstr>
      <vt:lpstr>PowerPoint-presentation</vt:lpstr>
      <vt:lpstr>Synliggöra den lokala fackliga verksamheten? </vt:lpstr>
      <vt:lpstr>Vilket stöd finns?</vt:lpstr>
      <vt:lpstr>PowerPoint-presentation</vt:lpstr>
      <vt:lpstr>Övning – rollspel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Tarek Touma</dc:creator>
  <cp:lastModifiedBy>Tarek Touma</cp:lastModifiedBy>
  <cp:revision>72</cp:revision>
  <cp:lastPrinted>2019-02-04T10:31:30Z</cp:lastPrinted>
  <dcterms:created xsi:type="dcterms:W3CDTF">2019-01-16T08:09:11Z</dcterms:created>
  <dcterms:modified xsi:type="dcterms:W3CDTF">2023-03-07T08:43:49Z</dcterms:modified>
</cp:coreProperties>
</file>